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4"/>
  </p:notesMasterIdLst>
  <p:handoutMasterIdLst>
    <p:handoutMasterId r:id="rId35"/>
  </p:handoutMasterIdLst>
  <p:sldIdLst>
    <p:sldId id="256" r:id="rId5"/>
    <p:sldId id="258" r:id="rId6"/>
    <p:sldId id="281"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2" r:id="rId25"/>
    <p:sldId id="276" r:id="rId26"/>
    <p:sldId id="277" r:id="rId27"/>
    <p:sldId id="278" r:id="rId28"/>
    <p:sldId id="279" r:id="rId29"/>
    <p:sldId id="280" r:id="rId30"/>
    <p:sldId id="283"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rick, Alexandra (MDH)" initials="BA(" lastIdx="3" clrIdx="0">
    <p:extLst>
      <p:ext uri="{19B8F6BF-5375-455C-9EA6-DF929625EA0E}">
        <p15:presenceInfo xmlns:p15="http://schemas.microsoft.com/office/powerpoint/2012/main" userId="S-1-5-21-1314793539-288207475-437156019-28800" providerId="AD"/>
      </p:ext>
    </p:extLst>
  </p:cmAuthor>
  <p:cmAuthor id="2" name="Paula Kocken" initials="PK" lastIdx="2" clrIdx="1">
    <p:extLst>
      <p:ext uri="{19B8F6BF-5375-455C-9EA6-DF929625EA0E}">
        <p15:presenceInfo xmlns:p15="http://schemas.microsoft.com/office/powerpoint/2012/main" userId="2ae4bb87aae619c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612" autoAdjust="0"/>
  </p:normalViewPr>
  <p:slideViewPr>
    <p:cSldViewPr snapToGrid="0">
      <p:cViewPr varScale="1">
        <p:scale>
          <a:sx n="89" d="100"/>
          <a:sy n="89" d="100"/>
        </p:scale>
        <p:origin x="1146" y="90"/>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3T13:39:16.589" idx="3">
    <p:pos x="10" y="10"/>
    <p:text>I think we need to be a little clearer who the audience is for Triage.... is it EMS at the scen or is it ED staff who needs to learn a differnt way to triage/perform secondary triage OR both?!</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02T17:44:26.763" idx="2">
    <p:pos x="6398" y="1173"/>
    <p:text>need to work the 30 seconds into a previous slide</p:text>
    <p:extLst>
      <p:ext uri="{C676402C-5697-4E1C-873F-D02D1690AC5C}">
        <p15:threadingInfo xmlns:p15="http://schemas.microsoft.com/office/powerpoint/2012/main" timeZoneBias="300"/>
      </p:ext>
    </p:extLst>
  </p:cm>
  <p:cm authorId="2" dt="2018-04-06T11:47:21.742" idx="2">
    <p:pos x="6398" y="1269"/>
    <p:text>done</p:text>
    <p:extLst>
      <p:ext uri="{C676402C-5697-4E1C-873F-D02D1690AC5C}">
        <p15:threadingInfo xmlns:p15="http://schemas.microsoft.com/office/powerpoint/2012/main" timeZoneBias="30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8/21/2018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58744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algorithm for </a:t>
            </a:r>
            <a:r>
              <a:rPr lang="en-US" dirty="0" err="1"/>
              <a:t>JumpSTART</a:t>
            </a:r>
            <a:r>
              <a:rPr lang="en-US" dirty="0"/>
              <a:t>.  We will break it down to the components.</a:t>
            </a:r>
          </a:p>
        </p:txBody>
      </p:sp>
      <p:sp>
        <p:nvSpPr>
          <p:cNvPr id="4" name="Slide Number Placeholder 3"/>
          <p:cNvSpPr>
            <a:spLocks noGrp="1"/>
          </p:cNvSpPr>
          <p:nvPr>
            <p:ph type="sldNum" sz="quarter" idx="10"/>
          </p:nvPr>
        </p:nvSpPr>
        <p:spPr/>
        <p:txBody>
          <a:bodyPr/>
          <a:lstStyle/>
          <a:p>
            <a:fld id="{DEC0EE36-4D0A-49CB-B45F-5FA4BD3C995C}" type="slidenum">
              <a:rPr lang="en-US" smtClean="0"/>
              <a:t>13</a:t>
            </a:fld>
            <a:endParaRPr lang="en-US"/>
          </a:p>
        </p:txBody>
      </p:sp>
    </p:spTree>
    <p:extLst>
      <p:ext uri="{BB962C8B-B14F-4D97-AF65-F5344CB8AC3E}">
        <p14:creationId xmlns:p14="http://schemas.microsoft.com/office/powerpoint/2010/main" val="199699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a:t>
            </a:r>
            <a:r>
              <a:rPr lang="en-US" baseline="0" dirty="0"/>
              <a:t> through the </a:t>
            </a:r>
            <a:r>
              <a:rPr lang="en-US" baseline="0" dirty="0" err="1"/>
              <a:t>JumpSTART</a:t>
            </a:r>
            <a:r>
              <a:rPr lang="en-US" baseline="0" dirty="0"/>
              <a:t> algorithm first identify your ambulatory patients but shouting out if anyone can walk, to move to a designated area for secondary triage.</a:t>
            </a:r>
          </a:p>
          <a:p>
            <a:endParaRPr lang="en-US" baseline="0" dirty="0"/>
          </a:p>
          <a:p>
            <a:r>
              <a:rPr lang="en-US" baseline="0" dirty="0"/>
              <a:t>Children with special health care needs who are chronically non-ambulatory and minimally injured can also fit into green.</a:t>
            </a:r>
          </a:p>
          <a:p>
            <a:endParaRPr lang="en-US" baseline="0" dirty="0"/>
          </a:p>
          <a:p>
            <a:r>
              <a:rPr lang="en-US" baseline="0" dirty="0"/>
              <a:t>Remember, if there are numerous children, you will need monitors and diversions for children who are in the green triage area. Monitors would be other providers at the scene, or adult ambulatory/green victims.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24984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child is not ambulatory, first step is to assess their breathing.</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920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203921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19267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159485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purpose of decontamination; prevent the contaminate from causing poisoning, prevent contamination of providers and prevent contamination of the facility. Always</a:t>
            </a:r>
            <a:r>
              <a:rPr lang="en-US" baseline="0" dirty="0"/>
              <a:t> protect yourself as a responder first.</a:t>
            </a:r>
          </a:p>
          <a:p>
            <a:endParaRPr lang="en-US" baseline="0" dirty="0"/>
          </a:p>
          <a:p>
            <a:r>
              <a:rPr lang="en-US" dirty="0"/>
              <a:t>You</a:t>
            </a:r>
            <a:r>
              <a:rPr lang="en-US" baseline="0" dirty="0"/>
              <a:t> must also protect the patient while treating the exposure. </a:t>
            </a:r>
            <a:endParaRPr lang="en-US" dirty="0"/>
          </a:p>
        </p:txBody>
      </p:sp>
      <p:sp>
        <p:nvSpPr>
          <p:cNvPr id="4" name="Slide Number Placeholder 3"/>
          <p:cNvSpPr>
            <a:spLocks noGrp="1"/>
          </p:cNvSpPr>
          <p:nvPr>
            <p:ph type="sldNum" sz="quarter" idx="10"/>
          </p:nvPr>
        </p:nvSpPr>
        <p:spPr/>
        <p:txBody>
          <a:bodyPr/>
          <a:lstStyle/>
          <a:p>
            <a:fld id="{DEC0EE36-4D0A-49CB-B45F-5FA4BD3C995C}" type="slidenum">
              <a:rPr lang="en-US" smtClean="0"/>
              <a:t>22</a:t>
            </a:fld>
            <a:endParaRPr lang="en-US"/>
          </a:p>
        </p:txBody>
      </p:sp>
    </p:spTree>
    <p:extLst>
      <p:ext uri="{BB962C8B-B14F-4D97-AF65-F5344CB8AC3E}">
        <p14:creationId xmlns:p14="http://schemas.microsoft.com/office/powerpoint/2010/main" val="4143063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treat a patient exposed to a poison if you are succumbing to a poison. Find out what the contaminant is, find out what type of </a:t>
            </a:r>
            <a:r>
              <a:rPr lang="en-US" dirty="0" err="1"/>
              <a:t>decon</a:t>
            </a:r>
            <a:r>
              <a:rPr lang="en-US" dirty="0"/>
              <a:t> to do. Over 90% of contamination can be removed with dry </a:t>
            </a:r>
            <a:r>
              <a:rPr lang="en-US" dirty="0" err="1"/>
              <a:t>decon</a:t>
            </a:r>
            <a:r>
              <a:rPr lang="en-US" dirty="0"/>
              <a:t>.</a:t>
            </a:r>
          </a:p>
        </p:txBody>
      </p:sp>
      <p:sp>
        <p:nvSpPr>
          <p:cNvPr id="4" name="Slide Number Placeholder 3"/>
          <p:cNvSpPr>
            <a:spLocks noGrp="1"/>
          </p:cNvSpPr>
          <p:nvPr>
            <p:ph type="sldNum" sz="quarter" idx="10"/>
          </p:nvPr>
        </p:nvSpPr>
        <p:spPr/>
        <p:txBody>
          <a:bodyPr/>
          <a:lstStyle/>
          <a:p>
            <a:fld id="{DEC0EE36-4D0A-49CB-B45F-5FA4BD3C995C}" type="slidenum">
              <a:rPr lang="en-US" smtClean="0"/>
              <a:t>23</a:t>
            </a:fld>
            <a:endParaRPr lang="en-US"/>
          </a:p>
        </p:txBody>
      </p:sp>
    </p:spTree>
    <p:extLst>
      <p:ext uri="{BB962C8B-B14F-4D97-AF65-F5344CB8AC3E}">
        <p14:creationId xmlns:p14="http://schemas.microsoft.com/office/powerpoint/2010/main" val="41747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provider/responder you need PPE to protect yourself. However, to a child you may look very</a:t>
            </a:r>
            <a:r>
              <a:rPr lang="en-US" baseline="0" dirty="0"/>
              <a:t> scary. Do you remember the scene from ET when the scientists some into the house? It was scary! Remember to smile and talk to the children as you take them through the process of </a:t>
            </a:r>
            <a:r>
              <a:rPr lang="en-US" baseline="0" dirty="0" err="1"/>
              <a:t>decon</a:t>
            </a:r>
            <a:r>
              <a:rPr lang="en-US" baseline="0" dirty="0"/>
              <a:t>.</a:t>
            </a:r>
          </a:p>
          <a:p>
            <a:endParaRPr lang="en-US" baseline="0" dirty="0"/>
          </a:p>
          <a:p>
            <a:r>
              <a:rPr lang="en-US" baseline="0" dirty="0"/>
              <a:t>Patient ID ???</a:t>
            </a:r>
          </a:p>
          <a:p>
            <a:endParaRPr lang="en-US" baseline="0" dirty="0"/>
          </a:p>
          <a:p>
            <a:r>
              <a:rPr lang="en-US" baseline="0" dirty="0"/>
              <a:t>Warm water, but not hot water is preferable for comfort. You must be careful to not scald infants if performing wet decontamination.</a:t>
            </a:r>
          </a:p>
          <a:p>
            <a:endParaRPr lang="en-US" baseline="0" dirty="0"/>
          </a:p>
          <a:p>
            <a:r>
              <a:rPr lang="en-US" baseline="0" dirty="0"/>
              <a:t>Keeping families together will help when decontaminating children.</a:t>
            </a:r>
          </a:p>
          <a:p>
            <a:endParaRPr lang="en-US" baseline="0" dirty="0"/>
          </a:p>
          <a:p>
            <a:r>
              <a:rPr lang="en-US" baseline="0" dirty="0"/>
              <a:t>In large volume incidents, try to group the children by sex and age.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99749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from experience during</a:t>
            </a:r>
            <a:r>
              <a:rPr lang="en-US" baseline="0" dirty="0"/>
              <a:t> mass casualty incidents, for example, the Aurora, Colorado movie theater shooting, the Orlando night club shooting and the recent Las Vegas shooting, that a large volume of victims will be transported by police or in a private car. They may never see a medical professional before walking into the Emergency Department.</a:t>
            </a:r>
          </a:p>
          <a:p>
            <a:r>
              <a:rPr lang="en-US" baseline="0" dirty="0"/>
              <a:t>Hospitals should be prepared to triage a surge of patients presenting directly from the incident having received minimal first aid. Additionally, even if patients are transported by EMS to the hospital, their triage status may have changed and secondary triage may be necessary.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93844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86189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070459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69169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255699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a:t>
            </a:r>
            <a:r>
              <a:rPr lang="en-US" baseline="0" dirty="0"/>
              <a:t>of triage is to do the most good for the most patients when there is an overwhelming number of patients. You must assign a degree of urgency to wounded or ill patients. A universal color system is often utilized to sort patients.</a:t>
            </a:r>
          </a:p>
          <a:p>
            <a:r>
              <a:rPr lang="en-US" baseline="0" dirty="0"/>
              <a:t>A patient is given a green rating when they are ambulatory. These are the “walking wounded.” </a:t>
            </a:r>
          </a:p>
          <a:p>
            <a:r>
              <a:rPr lang="en-US" baseline="0" dirty="0"/>
              <a:t>Yellow patients are those you can delay in treating. They need treatment, but at the initial assessment, they are not emergent.</a:t>
            </a:r>
          </a:p>
          <a:p>
            <a:r>
              <a:rPr lang="en-US" baseline="0" dirty="0"/>
              <a:t>Patients that need to be seen immediately or else they may die are given the color red. </a:t>
            </a:r>
          </a:p>
          <a:p>
            <a:r>
              <a:rPr lang="en-US" baseline="0" dirty="0"/>
              <a:t>Patients that have already passed away are given a black tag.</a:t>
            </a:r>
          </a:p>
          <a:p>
            <a:endParaRPr lang="en-US" baseline="0" dirty="0"/>
          </a:p>
          <a:p>
            <a:r>
              <a:rPr lang="en-US" baseline="0" dirty="0"/>
              <a:t>Remember, triage is a dynamic situation, just because a patient is yellow when they walk through your door doesn’t mean they will stay there; a yellow patient who’s treatment is too delayed may progress to a red status or even black. This is why it is so important to always re-assess and re-evaluate your patients.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15239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common pediatric triage tag.</a:t>
            </a:r>
          </a:p>
        </p:txBody>
      </p:sp>
      <p:sp>
        <p:nvSpPr>
          <p:cNvPr id="4" name="Slide Number Placeholder 3"/>
          <p:cNvSpPr>
            <a:spLocks noGrp="1"/>
          </p:cNvSpPr>
          <p:nvPr>
            <p:ph type="sldNum" sz="quarter" idx="10"/>
          </p:nvPr>
        </p:nvSpPr>
        <p:spPr/>
        <p:txBody>
          <a:bodyPr/>
          <a:lstStyle/>
          <a:p>
            <a:fld id="{DEC0EE36-4D0A-49CB-B45F-5FA4BD3C995C}" type="slidenum">
              <a:rPr lang="en-US" smtClean="0"/>
              <a:t>6</a:t>
            </a:fld>
            <a:endParaRPr lang="en-US"/>
          </a:p>
        </p:txBody>
      </p:sp>
    </p:spTree>
    <p:extLst>
      <p:ext uri="{BB962C8B-B14F-4D97-AF65-F5344CB8AC3E}">
        <p14:creationId xmlns:p14="http://schemas.microsoft.com/office/powerpoint/2010/main" val="154327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are not tiny adults. Their</a:t>
            </a:r>
            <a:r>
              <a:rPr lang="en-US" baseline="0" dirty="0"/>
              <a:t> responses to a mass casualty incident can be very different than adults. Children may not follow instructions, they might hide from rescuers or wander away from the scene. S</a:t>
            </a:r>
            <a:r>
              <a:rPr lang="en-US" dirty="0"/>
              <a:t>ome children may even run to a disaster, thus put themselves in more danger.</a:t>
            </a:r>
          </a:p>
          <a:p>
            <a:endParaRPr lang="en-US" dirty="0"/>
          </a:p>
          <a:p>
            <a:r>
              <a:rPr lang="en-US" dirty="0"/>
              <a:t>Children’s vital</a:t>
            </a:r>
            <a:r>
              <a:rPr lang="en-US" baseline="0" dirty="0"/>
              <a:t> signs vary with age and environmental conditions. They are more likely to respiratory arrest than adults. Therefore, if they are apneic it is likely due to an airway issue and not cardiac issues. As a responder you can improve a child’s chance of survival by opening their airway and giving rescue breaths when they are apneic or unresponsive.</a:t>
            </a:r>
            <a:endParaRPr lang="en-US" dirty="0"/>
          </a:p>
        </p:txBody>
      </p:sp>
      <p:sp>
        <p:nvSpPr>
          <p:cNvPr id="4" name="Slide Number Placeholder 3"/>
          <p:cNvSpPr>
            <a:spLocks noGrp="1"/>
          </p:cNvSpPr>
          <p:nvPr>
            <p:ph type="sldNum" sz="quarter" idx="10"/>
          </p:nvPr>
        </p:nvSpPr>
        <p:spPr/>
        <p:txBody>
          <a:bodyPr/>
          <a:lstStyle/>
          <a:p>
            <a:fld id="{DEC0EE36-4D0A-49CB-B45F-5FA4BD3C995C}" type="slidenum">
              <a:rPr lang="en-US" smtClean="0"/>
              <a:t>7</a:t>
            </a:fld>
            <a:endParaRPr lang="en-US"/>
          </a:p>
        </p:txBody>
      </p:sp>
    </p:spTree>
    <p:extLst>
      <p:ext uri="{BB962C8B-B14F-4D97-AF65-F5344CB8AC3E}">
        <p14:creationId xmlns:p14="http://schemas.microsoft.com/office/powerpoint/2010/main" val="198969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a:t>
            </a:r>
            <a:r>
              <a:rPr lang="en-US" baseline="0" dirty="0"/>
              <a:t> triage and rapid treatment or START triage is a great system for pediatrics. Other triage systems like SALT </a:t>
            </a:r>
            <a:r>
              <a:rPr lang="en-US" dirty="0"/>
              <a:t>(Sort-Assess-Life-Saving Treatment) has not</a:t>
            </a:r>
            <a:r>
              <a:rPr lang="en-US" baseline="0" dirty="0"/>
              <a:t> adapted well to pediatric patients.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C0EE36-4D0A-49CB-B45F-5FA4BD3C995C}" type="slidenum">
              <a:rPr lang="en-US" smtClean="0"/>
              <a:t>8</a:t>
            </a:fld>
            <a:endParaRPr lang="en-US"/>
          </a:p>
        </p:txBody>
      </p:sp>
    </p:spTree>
    <p:extLst>
      <p:ext uri="{BB962C8B-B14F-4D97-AF65-F5344CB8AC3E}">
        <p14:creationId xmlns:p14="http://schemas.microsoft.com/office/powerpoint/2010/main" val="2289310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algorithm is only for adult patients. It does not take into account the differences</a:t>
            </a:r>
            <a:r>
              <a:rPr lang="en-US" baseline="0" dirty="0"/>
              <a:t> between pediatric and adult physiology.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49245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43083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weaknesses – Little evidence base</a:t>
            </a:r>
          </a:p>
        </p:txBody>
      </p:sp>
      <p:sp>
        <p:nvSpPr>
          <p:cNvPr id="4" name="Slide Number Placeholder 3"/>
          <p:cNvSpPr>
            <a:spLocks noGrp="1"/>
          </p:cNvSpPr>
          <p:nvPr>
            <p:ph type="sldNum" sz="quarter" idx="10"/>
          </p:nvPr>
        </p:nvSpPr>
        <p:spPr/>
        <p:txBody>
          <a:bodyPr/>
          <a:lstStyle/>
          <a:p>
            <a:fld id="{DEC0EE36-4D0A-49CB-B45F-5FA4BD3C995C}" type="slidenum">
              <a:rPr lang="en-US" smtClean="0"/>
              <a:t>11</a:t>
            </a:fld>
            <a:endParaRPr lang="en-US"/>
          </a:p>
        </p:txBody>
      </p:sp>
    </p:spTree>
    <p:extLst>
      <p:ext uri="{BB962C8B-B14F-4D97-AF65-F5344CB8AC3E}">
        <p14:creationId xmlns:p14="http://schemas.microsoft.com/office/powerpoint/2010/main" val="196135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8/21/2018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8/21/2018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4C991-60ED-4006-B538-001D06F771FF}"/>
              </a:ext>
            </a:extLst>
          </p:cNvPr>
          <p:cNvSpPr>
            <a:spLocks noGrp="1"/>
          </p:cNvSpPr>
          <p:nvPr>
            <p:ph type="dt" sz="half" idx="10"/>
          </p:nvPr>
        </p:nvSpPr>
        <p:spPr/>
        <p:txBody>
          <a:bodyPr/>
          <a:lstStyle/>
          <a:p>
            <a:fld id="{83B6E051-0AA8-4616-9F93-69BC70AE1F1C}" type="datetimeFigureOut">
              <a:rPr lang="en-US" smtClean="0"/>
              <a:t>8/21/2018</a:t>
            </a:fld>
            <a:endParaRPr lang="en-US"/>
          </a:p>
        </p:txBody>
      </p:sp>
      <p:sp>
        <p:nvSpPr>
          <p:cNvPr id="3" name="Footer Placeholder 2">
            <a:extLst>
              <a:ext uri="{FF2B5EF4-FFF2-40B4-BE49-F238E27FC236}">
                <a16:creationId xmlns:a16="http://schemas.microsoft.com/office/drawing/2014/main" id="{5937B35C-39D4-4152-B477-38DBDCBC00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9721A6-9F63-42EA-BDAB-0A7D2DEE3001}"/>
              </a:ext>
            </a:extLst>
          </p:cNvPr>
          <p:cNvSpPr>
            <a:spLocks noGrp="1"/>
          </p:cNvSpPr>
          <p:nvPr>
            <p:ph type="sldNum" sz="quarter" idx="12"/>
          </p:nvPr>
        </p:nvSpPr>
        <p:spPr/>
        <p:txBody>
          <a:bodyPr/>
          <a:lstStyle/>
          <a:p>
            <a:fld id="{35C7B610-A310-4FCE-9F86-4467B633C290}" type="slidenum">
              <a:rPr lang="en-US" smtClean="0"/>
              <a:t>‹#›</a:t>
            </a:fld>
            <a:endParaRPr lang="en-US"/>
          </a:p>
        </p:txBody>
      </p:sp>
    </p:spTree>
    <p:extLst>
      <p:ext uri="{BB962C8B-B14F-4D97-AF65-F5344CB8AC3E}">
        <p14:creationId xmlns:p14="http://schemas.microsoft.com/office/powerpoint/2010/main" val="234289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1"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Pediatric Surge</a:t>
            </a:r>
            <a:br>
              <a:rPr lang="en-US" dirty="0"/>
            </a:br>
            <a:r>
              <a:rPr lang="en-US" dirty="0"/>
              <a:t>Triage and Decontamination of Children During an MCI</a:t>
            </a:r>
          </a:p>
        </p:txBody>
      </p:sp>
      <p:sp>
        <p:nvSpPr>
          <p:cNvPr id="2" name="Text Placeholder 1"/>
          <p:cNvSpPr>
            <a:spLocks noGrp="1"/>
          </p:cNvSpPr>
          <p:nvPr>
            <p:ph type="body" sz="quarter" idx="14"/>
          </p:nvPr>
        </p:nvSpPr>
        <p:spPr>
          <a:xfrm>
            <a:off x="0" y="5644884"/>
            <a:ext cx="12192000" cy="903062"/>
          </a:xfrm>
        </p:spPr>
        <p:txBody>
          <a:bodyPr>
            <a:normAutofit/>
          </a:bodyPr>
          <a:lstStyle/>
          <a:p>
            <a:r>
              <a:rPr lang="en-US" dirty="0"/>
              <a:t>Dr. Paula Fink Kocken, Children’s Minnesota </a:t>
            </a:r>
            <a:r>
              <a:rPr lang="en-US" dirty="0">
                <a:solidFill>
                  <a:schemeClr val="accent2"/>
                </a:solidFill>
              </a:rPr>
              <a:t>|</a:t>
            </a:r>
            <a:r>
              <a:rPr lang="en-US" dirty="0"/>
              <a:t> </a:t>
            </a:r>
            <a:r>
              <a:rPr lang="en-US" dirty="0" smtClean="0"/>
              <a:t>Ross A. Chávez, </a:t>
            </a:r>
            <a:r>
              <a:rPr lang="en-US" dirty="0"/>
              <a:t>Hennepin </a:t>
            </a:r>
            <a:r>
              <a:rPr lang="en-US" dirty="0" smtClean="0"/>
              <a:t>EMS</a:t>
            </a:r>
            <a:endParaRPr lang="en-US" sz="2200" dirty="0" smtClean="0">
              <a:solidFill>
                <a:schemeClr val="accent2"/>
              </a:solidFill>
            </a:endParaRPr>
          </a:p>
          <a:p>
            <a:r>
              <a:rPr lang="en-US" dirty="0" smtClean="0"/>
              <a:t>2018</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ADEE-9CBA-492A-ACED-8920EA9D77E8}"/>
              </a:ext>
            </a:extLst>
          </p:cNvPr>
          <p:cNvSpPr>
            <a:spLocks noGrp="1"/>
          </p:cNvSpPr>
          <p:nvPr>
            <p:ph type="title"/>
          </p:nvPr>
        </p:nvSpPr>
        <p:spPr/>
        <p:txBody>
          <a:bodyPr/>
          <a:lstStyle/>
          <a:p>
            <a:r>
              <a:rPr lang="en-US" dirty="0"/>
              <a:t>START Triage for Kids</a:t>
            </a:r>
          </a:p>
        </p:txBody>
      </p:sp>
      <p:sp>
        <p:nvSpPr>
          <p:cNvPr id="3" name="Content Placeholder 2">
            <a:extLst>
              <a:ext uri="{FF2B5EF4-FFF2-40B4-BE49-F238E27FC236}">
                <a16:creationId xmlns:a16="http://schemas.microsoft.com/office/drawing/2014/main" id="{E6B4CF88-97EE-41C6-A6DA-782D4A0ED83F}"/>
              </a:ext>
            </a:extLst>
          </p:cNvPr>
          <p:cNvSpPr>
            <a:spLocks noGrp="1"/>
          </p:cNvSpPr>
          <p:nvPr>
            <p:ph idx="1"/>
          </p:nvPr>
        </p:nvSpPr>
        <p:spPr/>
        <p:txBody>
          <a:bodyPr>
            <a:normAutofit/>
          </a:bodyPr>
          <a:lstStyle/>
          <a:p>
            <a:r>
              <a:rPr lang="en-US" sz="3200" dirty="0"/>
              <a:t>Alterations in START were done to adequately treat all victims not just adults or children</a:t>
            </a:r>
          </a:p>
          <a:p>
            <a:r>
              <a:rPr lang="en-US" sz="3200" dirty="0"/>
              <a:t>Dr. Lou </a:t>
            </a:r>
            <a:r>
              <a:rPr lang="en-US" sz="3200" dirty="0" err="1"/>
              <a:t>Romig</a:t>
            </a:r>
            <a:r>
              <a:rPr lang="en-US" sz="3200" dirty="0"/>
              <a:t> created </a:t>
            </a:r>
            <a:r>
              <a:rPr lang="en-US" sz="3200" b="1" dirty="0" err="1"/>
              <a:t>JumpSTART</a:t>
            </a:r>
            <a:r>
              <a:rPr lang="en-US" sz="3200" dirty="0"/>
              <a:t> which integrates START triage with a few pediatric key additions allowing for proper triage of children and adults.</a:t>
            </a:r>
          </a:p>
        </p:txBody>
      </p:sp>
    </p:spTree>
    <p:extLst>
      <p:ext uri="{BB962C8B-B14F-4D97-AF65-F5344CB8AC3E}">
        <p14:creationId xmlns:p14="http://schemas.microsoft.com/office/powerpoint/2010/main" val="578111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75D1-B49C-4182-8B25-7392C35E247E}"/>
              </a:ext>
            </a:extLst>
          </p:cNvPr>
          <p:cNvSpPr>
            <a:spLocks noGrp="1"/>
          </p:cNvSpPr>
          <p:nvPr>
            <p:ph type="title"/>
          </p:nvPr>
        </p:nvSpPr>
        <p:spPr/>
        <p:txBody>
          <a:bodyPr/>
          <a:lstStyle/>
          <a:p>
            <a:r>
              <a:rPr lang="en-US" dirty="0" err="1"/>
              <a:t>JumpSTART</a:t>
            </a:r>
            <a:endParaRPr lang="en-US" dirty="0"/>
          </a:p>
        </p:txBody>
      </p:sp>
      <p:sp>
        <p:nvSpPr>
          <p:cNvPr id="3" name="Content Placeholder 2">
            <a:extLst>
              <a:ext uri="{FF2B5EF4-FFF2-40B4-BE49-F238E27FC236}">
                <a16:creationId xmlns:a16="http://schemas.microsoft.com/office/drawing/2014/main" id="{35F3B11D-3C1B-40E0-8766-A3F6EE77B99A}"/>
              </a:ext>
            </a:extLst>
          </p:cNvPr>
          <p:cNvSpPr>
            <a:spLocks noGrp="1"/>
          </p:cNvSpPr>
          <p:nvPr>
            <p:ph idx="1"/>
          </p:nvPr>
        </p:nvSpPr>
        <p:spPr/>
        <p:txBody>
          <a:bodyPr/>
          <a:lstStyle/>
          <a:p>
            <a:r>
              <a:rPr lang="en-US" sz="3200" dirty="0"/>
              <a:t>Designed for ages 1-8 years old</a:t>
            </a:r>
          </a:p>
          <a:p>
            <a:r>
              <a:rPr lang="en-US" sz="3200" dirty="0"/>
              <a:t>Can be used for infants</a:t>
            </a:r>
          </a:p>
          <a:p>
            <a:r>
              <a:rPr lang="en-US" sz="3200" dirty="0"/>
              <a:t>For the “tweens” 9-14, the caveat is “if they look like a child, use </a:t>
            </a:r>
            <a:r>
              <a:rPr lang="en-US" sz="3200" dirty="0" err="1"/>
              <a:t>JumpSTART</a:t>
            </a:r>
            <a:r>
              <a:rPr lang="en-US" sz="3200" dirty="0"/>
              <a:t>, if they look like an adult, use START”</a:t>
            </a:r>
          </a:p>
          <a:p>
            <a:r>
              <a:rPr lang="en-US" altLang="en-US" sz="3200" i="1" dirty="0"/>
              <a:t>www.jumpstarttriage.com</a:t>
            </a:r>
            <a:endParaRPr lang="en-US" sz="3200" dirty="0"/>
          </a:p>
          <a:p>
            <a:endParaRPr lang="en-US" dirty="0"/>
          </a:p>
        </p:txBody>
      </p:sp>
    </p:spTree>
    <p:extLst>
      <p:ext uri="{BB962C8B-B14F-4D97-AF65-F5344CB8AC3E}">
        <p14:creationId xmlns:p14="http://schemas.microsoft.com/office/powerpoint/2010/main" val="21204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920C-22FC-45DE-B7FA-12D630870463}"/>
              </a:ext>
            </a:extLst>
          </p:cNvPr>
          <p:cNvSpPr>
            <a:spLocks noGrp="1"/>
          </p:cNvSpPr>
          <p:nvPr>
            <p:ph type="title"/>
          </p:nvPr>
        </p:nvSpPr>
        <p:spPr/>
        <p:txBody>
          <a:bodyPr/>
          <a:lstStyle/>
          <a:p>
            <a:r>
              <a:rPr lang="en-US" dirty="0" err="1"/>
              <a:t>JumpSTART</a:t>
            </a:r>
            <a:endParaRPr lang="en-US" dirty="0"/>
          </a:p>
        </p:txBody>
      </p:sp>
      <p:sp>
        <p:nvSpPr>
          <p:cNvPr id="3" name="Content Placeholder 2">
            <a:extLst>
              <a:ext uri="{FF2B5EF4-FFF2-40B4-BE49-F238E27FC236}">
                <a16:creationId xmlns:a16="http://schemas.microsoft.com/office/drawing/2014/main" id="{87250C6C-659A-4C06-A9D7-7A6302F858EA}"/>
              </a:ext>
            </a:extLst>
          </p:cNvPr>
          <p:cNvSpPr>
            <a:spLocks noGrp="1"/>
          </p:cNvSpPr>
          <p:nvPr>
            <p:ph idx="1"/>
          </p:nvPr>
        </p:nvSpPr>
        <p:spPr/>
        <p:txBody>
          <a:bodyPr>
            <a:normAutofit/>
          </a:bodyPr>
          <a:lstStyle/>
          <a:p>
            <a:r>
              <a:rPr lang="en-US" sz="3200" dirty="0"/>
              <a:t>As with START, in </a:t>
            </a:r>
            <a:r>
              <a:rPr lang="en-US" sz="3200" dirty="0" err="1"/>
              <a:t>JumpSTART</a:t>
            </a:r>
            <a:r>
              <a:rPr lang="en-US" sz="3200" dirty="0"/>
              <a:t> you are to spend only 30 seconds triaging each victim</a:t>
            </a:r>
          </a:p>
          <a:p>
            <a:r>
              <a:rPr lang="en-US" sz="3200" dirty="0"/>
              <a:t>As soon as you have the victim assigned a category, you move on to the next victim  </a:t>
            </a:r>
          </a:p>
          <a:p>
            <a:r>
              <a:rPr lang="en-US" sz="3200" dirty="0"/>
              <a:t>Other caregivers should be assigned to either treat or transport the victim</a:t>
            </a:r>
          </a:p>
        </p:txBody>
      </p:sp>
    </p:spTree>
    <p:extLst>
      <p:ext uri="{BB962C8B-B14F-4D97-AF65-F5344CB8AC3E}">
        <p14:creationId xmlns:p14="http://schemas.microsoft.com/office/powerpoint/2010/main" val="401751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mplified algorithm">
            <a:extLst>
              <a:ext uri="{FF2B5EF4-FFF2-40B4-BE49-F238E27FC236}">
                <a16:creationId xmlns:a16="http://schemas.microsoft.com/office/drawing/2014/main" id="{99EA57F3-72FB-40D8-96A3-41E5D7CFF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527" y="-574802"/>
            <a:ext cx="4438947" cy="621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err="1"/>
              <a:t>JumpSTART</a:t>
            </a:r>
            <a:r>
              <a:rPr lang="en-US" dirty="0"/>
              <a:t> Algorithm</a:t>
            </a:r>
          </a:p>
        </p:txBody>
      </p:sp>
    </p:spTree>
    <p:extLst>
      <p:ext uri="{BB962C8B-B14F-4D97-AF65-F5344CB8AC3E}">
        <p14:creationId xmlns:p14="http://schemas.microsoft.com/office/powerpoint/2010/main" val="116997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4094-B5F5-4335-8D91-BBED0D075765}"/>
              </a:ext>
            </a:extLst>
          </p:cNvPr>
          <p:cNvSpPr>
            <a:spLocks noGrp="1"/>
          </p:cNvSpPr>
          <p:nvPr>
            <p:ph type="title"/>
          </p:nvPr>
        </p:nvSpPr>
        <p:spPr/>
        <p:txBody>
          <a:bodyPr/>
          <a:lstStyle/>
          <a:p>
            <a:r>
              <a:rPr lang="en-US" dirty="0" err="1"/>
              <a:t>JumpSTART</a:t>
            </a:r>
            <a:r>
              <a:rPr lang="en-US" dirty="0"/>
              <a:t>: Ambulatory?</a:t>
            </a:r>
          </a:p>
        </p:txBody>
      </p:sp>
      <p:sp>
        <p:nvSpPr>
          <p:cNvPr id="3" name="Content Placeholder 2">
            <a:extLst>
              <a:ext uri="{FF2B5EF4-FFF2-40B4-BE49-F238E27FC236}">
                <a16:creationId xmlns:a16="http://schemas.microsoft.com/office/drawing/2014/main" id="{51EB95CD-C837-4832-A4F9-C1DCEEE7A18D}"/>
              </a:ext>
            </a:extLst>
          </p:cNvPr>
          <p:cNvSpPr>
            <a:spLocks noGrp="1"/>
          </p:cNvSpPr>
          <p:nvPr>
            <p:ph idx="1"/>
          </p:nvPr>
        </p:nvSpPr>
        <p:spPr>
          <a:xfrm>
            <a:off x="838200" y="1515382"/>
            <a:ext cx="10515600" cy="5039964"/>
          </a:xfrm>
        </p:spPr>
        <p:txBody>
          <a:bodyPr>
            <a:noAutofit/>
          </a:bodyPr>
          <a:lstStyle/>
          <a:p>
            <a:pPr>
              <a:defRPr/>
            </a:pPr>
            <a:r>
              <a:rPr lang="en-US" sz="3200" b="1" dirty="0">
                <a:solidFill>
                  <a:srgbClr val="00B050"/>
                </a:solidFill>
                <a:latin typeface="Calibri" panose="020F0502020204030204" pitchFamily="34" charset="0"/>
                <a:ea typeface="ＭＳ Ｐゴシック" charset="0"/>
                <a:cs typeface="Calibri" panose="020F0502020204030204" pitchFamily="34" charset="0"/>
              </a:rPr>
              <a:t>Green</a:t>
            </a:r>
            <a:r>
              <a:rPr lang="en-US" sz="3200" dirty="0">
                <a:latin typeface="Calibri" panose="020F0502020204030204" pitchFamily="34" charset="0"/>
                <a:ea typeface="ＭＳ Ｐゴシック" charset="0"/>
                <a:cs typeface="Calibri" panose="020F0502020204030204" pitchFamily="34" charset="0"/>
              </a:rPr>
              <a:t> Patients</a:t>
            </a:r>
          </a:p>
          <a:p>
            <a:pPr lvl="1">
              <a:defRPr/>
            </a:pPr>
            <a:r>
              <a:rPr lang="en-US" sz="2800" dirty="0">
                <a:latin typeface="Calibri" panose="020F0502020204030204" pitchFamily="34" charset="0"/>
                <a:ea typeface="ＭＳ Ｐゴシック" charset="0"/>
                <a:cs typeface="Calibri" panose="020F0502020204030204" pitchFamily="34" charset="0"/>
              </a:rPr>
              <a:t>All </a:t>
            </a:r>
            <a:r>
              <a:rPr lang="en-US" sz="2800" i="1" dirty="0">
                <a:latin typeface="Calibri" panose="020F0502020204030204" pitchFamily="34" charset="0"/>
                <a:ea typeface="ＭＳ Ｐゴシック" charset="0"/>
                <a:cs typeface="Calibri" panose="020F0502020204030204" pitchFamily="34" charset="0"/>
              </a:rPr>
              <a:t>ambulatory</a:t>
            </a:r>
            <a:r>
              <a:rPr lang="en-US" sz="2800" dirty="0">
                <a:latin typeface="Calibri" panose="020F0502020204030204" pitchFamily="34" charset="0"/>
                <a:ea typeface="ＭＳ Ｐゴシック" charset="0"/>
                <a:cs typeface="Calibri" panose="020F0502020204030204" pitchFamily="34" charset="0"/>
              </a:rPr>
              <a:t> patients</a:t>
            </a:r>
          </a:p>
          <a:p>
            <a:pPr lvl="1">
              <a:defRPr/>
            </a:pPr>
            <a:r>
              <a:rPr lang="en-US" sz="2800" dirty="0">
                <a:latin typeface="Calibri" panose="020F0502020204030204" pitchFamily="34" charset="0"/>
                <a:ea typeface="ＭＳ Ｐゴシック" charset="0"/>
                <a:cs typeface="Calibri" panose="020F0502020204030204" pitchFamily="34" charset="0"/>
              </a:rPr>
              <a:t>Children with Special Healthcare Needs who are chronically non-ambulatory and minimally injured</a:t>
            </a:r>
          </a:p>
          <a:p>
            <a:pPr>
              <a:defRPr/>
            </a:pPr>
            <a:r>
              <a:rPr lang="en-US" sz="3200" dirty="0">
                <a:latin typeface="Calibri" panose="020F0502020204030204" pitchFamily="34" charset="0"/>
                <a:ea typeface="ＭＳ Ｐゴシック" charset="0"/>
                <a:cs typeface="Calibri" panose="020F0502020204030204" pitchFamily="34" charset="0"/>
              </a:rPr>
              <a:t>Direct all </a:t>
            </a:r>
            <a:r>
              <a:rPr lang="en-US" sz="3200" b="1" dirty="0">
                <a:solidFill>
                  <a:srgbClr val="00B050"/>
                </a:solidFill>
                <a:latin typeface="Calibri" panose="020F0502020204030204" pitchFamily="34" charset="0"/>
                <a:ea typeface="ＭＳ Ｐゴシック" charset="0"/>
                <a:cs typeface="Calibri" panose="020F0502020204030204" pitchFamily="34" charset="0"/>
              </a:rPr>
              <a:t>Green</a:t>
            </a:r>
            <a:r>
              <a:rPr lang="en-US" sz="3200" dirty="0">
                <a:latin typeface="Calibri" panose="020F0502020204030204" pitchFamily="34" charset="0"/>
                <a:ea typeface="ＭＳ Ｐゴシック" charset="0"/>
                <a:cs typeface="Calibri" panose="020F0502020204030204" pitchFamily="34" charset="0"/>
              </a:rPr>
              <a:t> patients to an area for secondary triage</a:t>
            </a:r>
          </a:p>
          <a:p>
            <a:pPr>
              <a:defRPr/>
            </a:pPr>
            <a:r>
              <a:rPr lang="en-US" sz="3200" dirty="0">
                <a:latin typeface="Calibri" panose="020F0502020204030204" pitchFamily="34" charset="0"/>
                <a:ea typeface="ＭＳ Ｐゴシック" charset="0"/>
                <a:cs typeface="Calibri" panose="020F0502020204030204" pitchFamily="34" charset="0"/>
              </a:rPr>
              <a:t>Children Need:</a:t>
            </a:r>
          </a:p>
          <a:p>
            <a:pPr lvl="1">
              <a:defRPr/>
            </a:pPr>
            <a:r>
              <a:rPr lang="en-US" sz="2800" dirty="0">
                <a:latin typeface="Calibri" panose="020F0502020204030204" pitchFamily="34" charset="0"/>
                <a:ea typeface="ＭＳ Ｐゴシック" charset="0"/>
                <a:cs typeface="Calibri" panose="020F0502020204030204" pitchFamily="34" charset="0"/>
              </a:rPr>
              <a:t>Close monitoring</a:t>
            </a:r>
          </a:p>
          <a:p>
            <a:pPr lvl="1">
              <a:defRPr/>
            </a:pPr>
            <a:r>
              <a:rPr lang="en-US" sz="2800" dirty="0">
                <a:latin typeface="Calibri" panose="020F0502020204030204" pitchFamily="34" charset="0"/>
                <a:ea typeface="ＭＳ Ｐゴシック" charset="0"/>
                <a:cs typeface="Calibri" panose="020F0502020204030204" pitchFamily="34" charset="0"/>
              </a:rPr>
              <a:t>Diversions (toys, videos, etc.)</a:t>
            </a:r>
          </a:p>
        </p:txBody>
      </p:sp>
    </p:spTree>
    <p:extLst>
      <p:ext uri="{BB962C8B-B14F-4D97-AF65-F5344CB8AC3E}">
        <p14:creationId xmlns:p14="http://schemas.microsoft.com/office/powerpoint/2010/main" val="150452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4094-B5F5-4335-8D91-BBED0D075765}"/>
              </a:ext>
            </a:extLst>
          </p:cNvPr>
          <p:cNvSpPr>
            <a:spLocks noGrp="1"/>
          </p:cNvSpPr>
          <p:nvPr>
            <p:ph type="title"/>
          </p:nvPr>
        </p:nvSpPr>
        <p:spPr/>
        <p:txBody>
          <a:bodyPr/>
          <a:lstStyle/>
          <a:p>
            <a:r>
              <a:rPr lang="en-US" dirty="0" err="1"/>
              <a:t>JumpSTART</a:t>
            </a:r>
            <a:r>
              <a:rPr lang="en-US" dirty="0"/>
              <a:t>: Breathing?</a:t>
            </a:r>
          </a:p>
        </p:txBody>
      </p:sp>
      <p:sp>
        <p:nvSpPr>
          <p:cNvPr id="3" name="Content Placeholder 2">
            <a:extLst>
              <a:ext uri="{FF2B5EF4-FFF2-40B4-BE49-F238E27FC236}">
                <a16:creationId xmlns:a16="http://schemas.microsoft.com/office/drawing/2014/main" id="{51EB95CD-C837-4832-A4F9-C1DCEEE7A18D}"/>
              </a:ext>
            </a:extLst>
          </p:cNvPr>
          <p:cNvSpPr>
            <a:spLocks noGrp="1"/>
          </p:cNvSpPr>
          <p:nvPr>
            <p:ph sz="half" idx="1"/>
          </p:nvPr>
        </p:nvSpPr>
        <p:spPr/>
        <p:txBody>
          <a:bodyPr>
            <a:normAutofit fontScale="85000" lnSpcReduction="20000"/>
          </a:bodyPr>
          <a:lstStyle/>
          <a:p>
            <a:pPr>
              <a:spcBef>
                <a:spcPct val="45000"/>
              </a:spcBef>
              <a:defRPr/>
            </a:pPr>
            <a:r>
              <a:rPr lang="en-US" altLang="en-US" sz="3200" dirty="0"/>
              <a:t>If breathing spontaneously, go on to the next step, assessing respiratory rate.</a:t>
            </a:r>
          </a:p>
          <a:p>
            <a:pPr>
              <a:spcBef>
                <a:spcPct val="45000"/>
              </a:spcBef>
              <a:defRPr/>
            </a:pPr>
            <a:r>
              <a:rPr lang="en-US" altLang="en-US" sz="3200" dirty="0"/>
              <a:t>If apneic or with very irregular breathing, open the airway using jaw thrust or chin lift.</a:t>
            </a:r>
          </a:p>
          <a:p>
            <a:pPr>
              <a:spcBef>
                <a:spcPct val="45000"/>
              </a:spcBef>
              <a:defRPr/>
            </a:pPr>
            <a:r>
              <a:rPr lang="en-US" altLang="en-US" sz="3200" dirty="0"/>
              <a:t>If positioning results in resumption of spontaneous respirations, tag the patient </a:t>
            </a:r>
            <a:r>
              <a:rPr lang="en-US" altLang="en-US" sz="3200" b="1" dirty="0">
                <a:solidFill>
                  <a:srgbClr val="FF0000"/>
                </a:solidFill>
              </a:rPr>
              <a:t>immediate</a:t>
            </a:r>
            <a:r>
              <a:rPr lang="en-US" altLang="en-US" sz="3200" dirty="0"/>
              <a:t> and move on to the next victim.</a:t>
            </a:r>
            <a:endParaRPr lang="en-US" sz="3200" dirty="0"/>
          </a:p>
        </p:txBody>
      </p:sp>
      <p:pic>
        <p:nvPicPr>
          <p:cNvPr id="5" name="Content Placeholder 4"/>
          <p:cNvPicPr>
            <a:picLocks noGrp="1" noChangeAspect="1"/>
          </p:cNvPicPr>
          <p:nvPr>
            <p:ph sz="half" idx="2"/>
          </p:nvPr>
        </p:nvPicPr>
        <p:blipFill>
          <a:blip r:embed="rId3"/>
          <a:stretch>
            <a:fillRect/>
          </a:stretch>
        </p:blipFill>
        <p:spPr>
          <a:xfrm>
            <a:off x="6019800" y="1739003"/>
            <a:ext cx="6045952" cy="4582339"/>
          </a:xfrm>
          <a:prstGeom prst="rect">
            <a:avLst/>
          </a:prstGeom>
        </p:spPr>
      </p:pic>
      <p:sp>
        <p:nvSpPr>
          <p:cNvPr id="7" name="Rectangle 6"/>
          <p:cNvSpPr/>
          <p:nvPr/>
        </p:nvSpPr>
        <p:spPr>
          <a:xfrm>
            <a:off x="7812505" y="2646947"/>
            <a:ext cx="4138863" cy="367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25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4094-B5F5-4335-8D91-BBED0D075765}"/>
              </a:ext>
            </a:extLst>
          </p:cNvPr>
          <p:cNvSpPr>
            <a:spLocks noGrp="1"/>
          </p:cNvSpPr>
          <p:nvPr>
            <p:ph type="title"/>
          </p:nvPr>
        </p:nvSpPr>
        <p:spPr/>
        <p:txBody>
          <a:bodyPr/>
          <a:lstStyle/>
          <a:p>
            <a:r>
              <a:rPr lang="en-US" dirty="0" err="1"/>
              <a:t>JumpSTART</a:t>
            </a:r>
            <a:r>
              <a:rPr lang="en-US" dirty="0"/>
              <a:t>: Breathing?</a:t>
            </a:r>
          </a:p>
        </p:txBody>
      </p:sp>
      <p:sp>
        <p:nvSpPr>
          <p:cNvPr id="3" name="Content Placeholder 2">
            <a:extLst>
              <a:ext uri="{FF2B5EF4-FFF2-40B4-BE49-F238E27FC236}">
                <a16:creationId xmlns:a16="http://schemas.microsoft.com/office/drawing/2014/main" id="{51EB95CD-C837-4832-A4F9-C1DCEEE7A18D}"/>
              </a:ext>
            </a:extLst>
          </p:cNvPr>
          <p:cNvSpPr>
            <a:spLocks noGrp="1"/>
          </p:cNvSpPr>
          <p:nvPr>
            <p:ph sz="half" idx="1"/>
          </p:nvPr>
        </p:nvSpPr>
        <p:spPr/>
        <p:txBody>
          <a:bodyPr>
            <a:normAutofit fontScale="77500" lnSpcReduction="20000"/>
          </a:bodyPr>
          <a:lstStyle/>
          <a:p>
            <a:pPr>
              <a:spcBef>
                <a:spcPct val="50000"/>
              </a:spcBef>
              <a:buSzPct val="125000"/>
              <a:buFont typeface="Wingdings" pitchFamily="2" charset="2"/>
              <a:buChar char="­"/>
              <a:defRPr/>
            </a:pPr>
            <a:r>
              <a:rPr lang="en-US" altLang="en-US" sz="3200" dirty="0"/>
              <a:t>If no breathing after airway opening, check for peripheral pulse. If no pulse, tag patient </a:t>
            </a:r>
            <a:r>
              <a:rPr lang="en-US" altLang="en-US" sz="3200" b="1" dirty="0"/>
              <a:t>deceased </a:t>
            </a:r>
            <a:r>
              <a:rPr lang="en-US" altLang="en-US" sz="3200" dirty="0"/>
              <a:t>and move on to next victim.</a:t>
            </a:r>
          </a:p>
          <a:p>
            <a:pPr>
              <a:spcBef>
                <a:spcPct val="50000"/>
              </a:spcBef>
              <a:buSzPct val="125000"/>
              <a:buFont typeface="Wingdings" pitchFamily="2" charset="2"/>
              <a:buChar char="­"/>
              <a:defRPr/>
            </a:pPr>
            <a:r>
              <a:rPr lang="en-US" altLang="en-US" sz="3200" dirty="0"/>
              <a:t>If there is a peripheral pulse, give 5 rescue breaths. If apnea persists, tag patient </a:t>
            </a:r>
            <a:r>
              <a:rPr lang="en-US" altLang="en-US" sz="3200" b="1" dirty="0"/>
              <a:t>deceased </a:t>
            </a:r>
            <a:r>
              <a:rPr lang="en-US" altLang="en-US" sz="3200" dirty="0"/>
              <a:t>and move on to next victim.</a:t>
            </a:r>
          </a:p>
          <a:p>
            <a:pPr>
              <a:spcBef>
                <a:spcPct val="50000"/>
              </a:spcBef>
              <a:defRPr/>
            </a:pPr>
            <a:r>
              <a:rPr lang="en-US" altLang="en-US" sz="3200" dirty="0"/>
              <a:t>If breathing resumes after the </a:t>
            </a:r>
            <a:r>
              <a:rPr lang="en-US" altLang="ja-JP" sz="3200" dirty="0"/>
              <a:t>5 breaths, tag patient </a:t>
            </a:r>
            <a:r>
              <a:rPr lang="en-US" altLang="ja-JP" sz="3200" b="1" dirty="0">
                <a:solidFill>
                  <a:srgbClr val="FF0000"/>
                </a:solidFill>
              </a:rPr>
              <a:t>immediate</a:t>
            </a:r>
            <a:r>
              <a:rPr lang="en-US" altLang="ja-JP" sz="3200" dirty="0"/>
              <a:t> and move on to next victim.</a:t>
            </a:r>
            <a:endParaRPr lang="en-US" altLang="en-US" sz="3200" dirty="0"/>
          </a:p>
          <a:p>
            <a:endParaRPr lang="en-US" dirty="0"/>
          </a:p>
        </p:txBody>
      </p:sp>
      <p:pic>
        <p:nvPicPr>
          <p:cNvPr id="5" name="Content Placeholder 4"/>
          <p:cNvPicPr>
            <a:picLocks noGrp="1" noChangeAspect="1"/>
          </p:cNvPicPr>
          <p:nvPr>
            <p:ph sz="half" idx="2"/>
          </p:nvPr>
        </p:nvPicPr>
        <p:blipFill>
          <a:blip r:embed="rId2"/>
          <a:stretch>
            <a:fillRect/>
          </a:stretch>
        </p:blipFill>
        <p:spPr>
          <a:xfrm>
            <a:off x="6096000" y="1819967"/>
            <a:ext cx="5748633" cy="4356996"/>
          </a:xfrm>
          <a:prstGeom prst="rect">
            <a:avLst/>
          </a:prstGeom>
        </p:spPr>
      </p:pic>
    </p:spTree>
    <p:extLst>
      <p:ext uri="{BB962C8B-B14F-4D97-AF65-F5344CB8AC3E}">
        <p14:creationId xmlns:p14="http://schemas.microsoft.com/office/powerpoint/2010/main" val="142447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4094-B5F5-4335-8D91-BBED0D075765}"/>
              </a:ext>
            </a:extLst>
          </p:cNvPr>
          <p:cNvSpPr>
            <a:spLocks noGrp="1"/>
          </p:cNvSpPr>
          <p:nvPr>
            <p:ph type="title"/>
          </p:nvPr>
        </p:nvSpPr>
        <p:spPr/>
        <p:txBody>
          <a:bodyPr/>
          <a:lstStyle/>
          <a:p>
            <a:r>
              <a:rPr lang="en-US" dirty="0" err="1"/>
              <a:t>JumpSTART</a:t>
            </a:r>
            <a:r>
              <a:rPr lang="en-US" dirty="0"/>
              <a:t>: Respiratory Rate</a:t>
            </a:r>
          </a:p>
        </p:txBody>
      </p:sp>
      <p:sp>
        <p:nvSpPr>
          <p:cNvPr id="3" name="Content Placeholder 2">
            <a:extLst>
              <a:ext uri="{FF2B5EF4-FFF2-40B4-BE49-F238E27FC236}">
                <a16:creationId xmlns:a16="http://schemas.microsoft.com/office/drawing/2014/main" id="{51EB95CD-C837-4832-A4F9-C1DCEEE7A18D}"/>
              </a:ext>
            </a:extLst>
          </p:cNvPr>
          <p:cNvSpPr>
            <a:spLocks noGrp="1"/>
          </p:cNvSpPr>
          <p:nvPr>
            <p:ph sz="half" idx="1"/>
          </p:nvPr>
        </p:nvSpPr>
        <p:spPr/>
        <p:txBody>
          <a:bodyPr>
            <a:normAutofit/>
          </a:bodyPr>
          <a:lstStyle/>
          <a:p>
            <a:pPr>
              <a:spcBef>
                <a:spcPct val="45000"/>
              </a:spcBef>
              <a:defRPr/>
            </a:pPr>
            <a:r>
              <a:rPr lang="en-US" altLang="en-US" sz="3200" dirty="0"/>
              <a:t>If respiratory rate is 15-45/min, proceed to assess perfusion (pulse).</a:t>
            </a:r>
          </a:p>
          <a:p>
            <a:pPr>
              <a:spcBef>
                <a:spcPct val="45000"/>
              </a:spcBef>
              <a:defRPr/>
            </a:pPr>
            <a:r>
              <a:rPr lang="en-US" altLang="en-US" sz="3200" dirty="0"/>
              <a:t>If respiratory rate is &lt;15 or &gt;45/min or irregular, tag patient as </a:t>
            </a:r>
            <a:r>
              <a:rPr lang="en-US" altLang="en-US" sz="3200" b="1" dirty="0">
                <a:solidFill>
                  <a:srgbClr val="FF0000"/>
                </a:solidFill>
              </a:rPr>
              <a:t>immediate</a:t>
            </a:r>
            <a:r>
              <a:rPr lang="en-US" altLang="en-US" sz="3200" dirty="0"/>
              <a:t> and move on to the next victim.</a:t>
            </a:r>
          </a:p>
        </p:txBody>
      </p:sp>
      <p:pic>
        <p:nvPicPr>
          <p:cNvPr id="5" name="Content Placeholder 4"/>
          <p:cNvPicPr>
            <a:picLocks noGrp="1" noChangeAspect="1"/>
          </p:cNvPicPr>
          <p:nvPr>
            <p:ph sz="half" idx="2"/>
          </p:nvPr>
        </p:nvPicPr>
        <p:blipFill>
          <a:blip r:embed="rId2"/>
          <a:stretch>
            <a:fillRect/>
          </a:stretch>
        </p:blipFill>
        <p:spPr>
          <a:xfrm>
            <a:off x="6627719" y="1557125"/>
            <a:ext cx="4726081" cy="5300875"/>
          </a:xfrm>
          <a:prstGeom prst="rect">
            <a:avLst/>
          </a:prstGeom>
        </p:spPr>
      </p:pic>
      <p:sp>
        <p:nvSpPr>
          <p:cNvPr id="6" name="Rectangle 5"/>
          <p:cNvSpPr/>
          <p:nvPr/>
        </p:nvSpPr>
        <p:spPr>
          <a:xfrm>
            <a:off x="6488851" y="4346008"/>
            <a:ext cx="5125394" cy="2511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50976" y="2640039"/>
            <a:ext cx="3910743" cy="2063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94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4094-B5F5-4335-8D91-BBED0D075765}"/>
              </a:ext>
            </a:extLst>
          </p:cNvPr>
          <p:cNvSpPr>
            <a:spLocks noGrp="1"/>
          </p:cNvSpPr>
          <p:nvPr>
            <p:ph type="title"/>
          </p:nvPr>
        </p:nvSpPr>
        <p:spPr/>
        <p:txBody>
          <a:bodyPr/>
          <a:lstStyle/>
          <a:p>
            <a:r>
              <a:rPr lang="en-US" dirty="0" err="1"/>
              <a:t>JumpSTART</a:t>
            </a:r>
            <a:r>
              <a:rPr lang="en-US" dirty="0"/>
              <a:t>: Perfusion</a:t>
            </a:r>
          </a:p>
        </p:txBody>
      </p:sp>
      <p:sp>
        <p:nvSpPr>
          <p:cNvPr id="3" name="Content Placeholder 2">
            <a:extLst>
              <a:ext uri="{FF2B5EF4-FFF2-40B4-BE49-F238E27FC236}">
                <a16:creationId xmlns:a16="http://schemas.microsoft.com/office/drawing/2014/main" id="{51EB95CD-C837-4832-A4F9-C1DCEEE7A18D}"/>
              </a:ext>
            </a:extLst>
          </p:cNvPr>
          <p:cNvSpPr>
            <a:spLocks noGrp="1"/>
          </p:cNvSpPr>
          <p:nvPr>
            <p:ph sz="half" idx="1"/>
          </p:nvPr>
        </p:nvSpPr>
        <p:spPr/>
        <p:txBody>
          <a:bodyPr>
            <a:normAutofit/>
          </a:bodyPr>
          <a:lstStyle/>
          <a:p>
            <a:pPr>
              <a:spcBef>
                <a:spcPct val="45000"/>
              </a:spcBef>
              <a:defRPr/>
            </a:pPr>
            <a:r>
              <a:rPr lang="en-US" altLang="en-US" sz="3200" dirty="0"/>
              <a:t>If peripheral pulse is palpable, proceed to assess mental status.</a:t>
            </a:r>
          </a:p>
          <a:p>
            <a:pPr>
              <a:spcBef>
                <a:spcPct val="45000"/>
              </a:spcBef>
              <a:defRPr/>
            </a:pPr>
            <a:r>
              <a:rPr lang="en-US" altLang="en-US" sz="3200" dirty="0"/>
              <a:t>If no peripheral pulse is present (in the least injured limb), tag patient </a:t>
            </a:r>
            <a:r>
              <a:rPr lang="en-US" altLang="en-US" sz="3200" b="1" dirty="0">
                <a:solidFill>
                  <a:srgbClr val="FF0000"/>
                </a:solidFill>
              </a:rPr>
              <a:t>immediate</a:t>
            </a:r>
            <a:r>
              <a:rPr lang="en-US" altLang="en-US" sz="3200" dirty="0"/>
              <a:t> and move on to the next victim. </a:t>
            </a:r>
          </a:p>
        </p:txBody>
      </p:sp>
      <p:pic>
        <p:nvPicPr>
          <p:cNvPr id="5" name="Content Placeholder 4"/>
          <p:cNvPicPr>
            <a:picLocks noGrp="1" noChangeAspect="1"/>
          </p:cNvPicPr>
          <p:nvPr>
            <p:ph sz="half" idx="2"/>
          </p:nvPr>
        </p:nvPicPr>
        <p:blipFill rotWithShape="1">
          <a:blip r:embed="rId2"/>
          <a:srcRect l="1146" t="31781"/>
          <a:stretch/>
        </p:blipFill>
        <p:spPr>
          <a:xfrm>
            <a:off x="6550925" y="1990409"/>
            <a:ext cx="4657635" cy="3605173"/>
          </a:xfrm>
          <a:prstGeom prst="rect">
            <a:avLst/>
          </a:prstGeom>
        </p:spPr>
      </p:pic>
      <p:sp>
        <p:nvSpPr>
          <p:cNvPr id="7" name="Rectangle 6"/>
          <p:cNvSpPr/>
          <p:nvPr/>
        </p:nvSpPr>
        <p:spPr>
          <a:xfrm>
            <a:off x="6502556" y="4653886"/>
            <a:ext cx="4754372" cy="941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15016" y="3591636"/>
            <a:ext cx="3538784" cy="1321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79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4094-B5F5-4335-8D91-BBED0D075765}"/>
              </a:ext>
            </a:extLst>
          </p:cNvPr>
          <p:cNvSpPr>
            <a:spLocks noGrp="1"/>
          </p:cNvSpPr>
          <p:nvPr>
            <p:ph type="title"/>
          </p:nvPr>
        </p:nvSpPr>
        <p:spPr/>
        <p:txBody>
          <a:bodyPr/>
          <a:lstStyle/>
          <a:p>
            <a:r>
              <a:rPr lang="en-US" dirty="0" err="1"/>
              <a:t>JumpSTART</a:t>
            </a:r>
            <a:r>
              <a:rPr lang="en-US" dirty="0"/>
              <a:t>: Mental Status</a:t>
            </a:r>
          </a:p>
        </p:txBody>
      </p:sp>
      <p:sp>
        <p:nvSpPr>
          <p:cNvPr id="3" name="Content Placeholder 2">
            <a:extLst>
              <a:ext uri="{FF2B5EF4-FFF2-40B4-BE49-F238E27FC236}">
                <a16:creationId xmlns:a16="http://schemas.microsoft.com/office/drawing/2014/main" id="{51EB95CD-C837-4832-A4F9-C1DCEEE7A18D}"/>
              </a:ext>
            </a:extLst>
          </p:cNvPr>
          <p:cNvSpPr>
            <a:spLocks noGrp="1"/>
          </p:cNvSpPr>
          <p:nvPr>
            <p:ph sz="half" idx="1"/>
          </p:nvPr>
        </p:nvSpPr>
        <p:spPr/>
        <p:txBody>
          <a:bodyPr>
            <a:normAutofit fontScale="92500" lnSpcReduction="20000"/>
          </a:bodyPr>
          <a:lstStyle/>
          <a:p>
            <a:pPr>
              <a:spcBef>
                <a:spcPct val="45000"/>
              </a:spcBef>
              <a:defRPr/>
            </a:pPr>
            <a:r>
              <a:rPr lang="en-US" altLang="en-US" sz="3200" dirty="0"/>
              <a:t>Use </a:t>
            </a:r>
            <a:r>
              <a:rPr lang="en-US" altLang="en-US" sz="3200" b="1" dirty="0"/>
              <a:t>AVPU</a:t>
            </a:r>
            <a:r>
              <a:rPr lang="en-US" altLang="en-US" sz="3200" dirty="0"/>
              <a:t> scale to assess mental status.</a:t>
            </a:r>
          </a:p>
          <a:p>
            <a:pPr>
              <a:spcBef>
                <a:spcPct val="45000"/>
              </a:spcBef>
              <a:defRPr/>
            </a:pPr>
            <a:r>
              <a:rPr lang="en-US" altLang="en-US" sz="3200" dirty="0"/>
              <a:t>If </a:t>
            </a:r>
            <a:r>
              <a:rPr lang="en-US" altLang="en-US" sz="3200" b="1" dirty="0"/>
              <a:t>Alert</a:t>
            </a:r>
            <a:r>
              <a:rPr lang="en-US" altLang="en-US" sz="3200" dirty="0"/>
              <a:t>, responsive to </a:t>
            </a:r>
            <a:r>
              <a:rPr lang="en-US" altLang="en-US" sz="3200" b="1" dirty="0"/>
              <a:t>Verba</a:t>
            </a:r>
            <a:r>
              <a:rPr lang="en-US" altLang="en-US" sz="3200" dirty="0"/>
              <a:t>l, or appropriately responsive to </a:t>
            </a:r>
            <a:r>
              <a:rPr lang="en-US" altLang="en-US" sz="3200" b="1" dirty="0"/>
              <a:t>Pain</a:t>
            </a:r>
            <a:r>
              <a:rPr lang="en-US" altLang="en-US" sz="3200" dirty="0"/>
              <a:t>, tag as </a:t>
            </a:r>
            <a:r>
              <a:rPr lang="en-US" altLang="en-US" sz="3200" b="1" dirty="0">
                <a:solidFill>
                  <a:schemeClr val="bg1"/>
                </a:solidFill>
              </a:rPr>
              <a:t>delayed </a:t>
            </a:r>
            <a:r>
              <a:rPr lang="en-US" altLang="en-US" sz="3200" dirty="0"/>
              <a:t>and move on to the next victim. </a:t>
            </a:r>
          </a:p>
          <a:p>
            <a:pPr>
              <a:spcBef>
                <a:spcPct val="45000"/>
              </a:spcBef>
              <a:defRPr/>
            </a:pPr>
            <a:r>
              <a:rPr lang="en-US" altLang="en-US" sz="3200" dirty="0"/>
              <a:t>If inappropriately responsive to Pain or Unresponsive, tag as </a:t>
            </a:r>
            <a:r>
              <a:rPr lang="en-US" altLang="en-US" sz="3200" b="1" dirty="0">
                <a:solidFill>
                  <a:srgbClr val="FF0000"/>
                </a:solidFill>
              </a:rPr>
              <a:t>immediate</a:t>
            </a:r>
            <a:r>
              <a:rPr lang="en-US" altLang="en-US" sz="3200" dirty="0"/>
              <a:t> and move on to the next victim.</a:t>
            </a:r>
          </a:p>
        </p:txBody>
      </p:sp>
      <p:pic>
        <p:nvPicPr>
          <p:cNvPr id="5" name="Content Placeholder 4"/>
          <p:cNvPicPr>
            <a:picLocks noGrp="1" noChangeAspect="1"/>
          </p:cNvPicPr>
          <p:nvPr>
            <p:ph sz="half" idx="2"/>
          </p:nvPr>
        </p:nvPicPr>
        <p:blipFill rotWithShape="1">
          <a:blip r:embed="rId3"/>
          <a:srcRect l="1146" t="31781"/>
          <a:stretch/>
        </p:blipFill>
        <p:spPr>
          <a:xfrm>
            <a:off x="6264676" y="1951629"/>
            <a:ext cx="4912839" cy="3802683"/>
          </a:xfrm>
          <a:prstGeom prst="rect">
            <a:avLst/>
          </a:prstGeom>
        </p:spPr>
      </p:pic>
      <p:sp>
        <p:nvSpPr>
          <p:cNvPr id="6" name="Rectangle 5"/>
          <p:cNvSpPr/>
          <p:nvPr/>
        </p:nvSpPr>
        <p:spPr>
          <a:xfrm>
            <a:off x="2402089" y="3326268"/>
            <a:ext cx="2448698" cy="553998"/>
          </a:xfrm>
          <a:prstGeom prst="rect">
            <a:avLst/>
          </a:prstGeom>
          <a:noFill/>
        </p:spPr>
        <p:txBody>
          <a:bodyPr wrap="square" lIns="91440" tIns="45720" rIns="91440" bIns="45720">
            <a:spAutoFit/>
          </a:bodyPr>
          <a:lstStyle/>
          <a:p>
            <a:pPr algn="ctr"/>
            <a:r>
              <a:rPr lang="en-US" sz="3000" b="1" cap="none" spc="0" dirty="0">
                <a:ln w="10160">
                  <a:solidFill>
                    <a:schemeClr val="tx2"/>
                  </a:solidFill>
                  <a:prstDash val="solid"/>
                </a:ln>
                <a:solidFill>
                  <a:srgbClr val="FFFF00"/>
                </a:solidFill>
                <a:effectLst>
                  <a:outerShdw blurRad="38100" dist="22860" dir="5400000" algn="tl" rotWithShape="0">
                    <a:srgbClr val="000000">
                      <a:alpha val="30000"/>
                    </a:srgbClr>
                  </a:outerShdw>
                </a:effectLst>
              </a:rPr>
              <a:t>delayed</a:t>
            </a:r>
          </a:p>
        </p:txBody>
      </p:sp>
    </p:spTree>
    <p:extLst>
      <p:ext uri="{BB962C8B-B14F-4D97-AF65-F5344CB8AC3E}">
        <p14:creationId xmlns:p14="http://schemas.microsoft.com/office/powerpoint/2010/main" val="373956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8D82-6014-45F5-BBDB-905D9758B5C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B154C5D-0FFE-4743-9AFA-4CE354183BA9}"/>
              </a:ext>
            </a:extLst>
          </p:cNvPr>
          <p:cNvSpPr>
            <a:spLocks noGrp="1"/>
          </p:cNvSpPr>
          <p:nvPr>
            <p:ph idx="1"/>
          </p:nvPr>
        </p:nvSpPr>
        <p:spPr>
          <a:xfrm>
            <a:off x="838200" y="1806771"/>
            <a:ext cx="10515600" cy="4351338"/>
          </a:xfrm>
        </p:spPr>
        <p:txBody>
          <a:bodyPr/>
          <a:lstStyle/>
          <a:p>
            <a:pPr marL="0" indent="0">
              <a:buNone/>
            </a:pPr>
            <a:r>
              <a:rPr lang="en-US" b="1" dirty="0"/>
              <a:t>After viewing this module, the participant should be able to:</a:t>
            </a:r>
          </a:p>
          <a:p>
            <a:pPr marL="457200" indent="-457200">
              <a:buFont typeface="+mj-lt"/>
              <a:buAutoNum type="arabicPeriod"/>
            </a:pPr>
            <a:r>
              <a:rPr lang="en-US" dirty="0"/>
              <a:t>Summarize the unique characteristics of pediatric triage during a mass casualty incident (MCI).</a:t>
            </a:r>
          </a:p>
          <a:p>
            <a:pPr marL="457200" indent="-457200">
              <a:buFont typeface="+mj-lt"/>
              <a:buAutoNum type="arabicPeriod"/>
            </a:pPr>
            <a:r>
              <a:rPr lang="en-US" dirty="0"/>
              <a:t>Review Jump-Start triage.</a:t>
            </a:r>
          </a:p>
          <a:p>
            <a:pPr marL="457200" indent="-457200">
              <a:buFont typeface="+mj-lt"/>
              <a:buAutoNum type="arabicPeriod"/>
            </a:pPr>
            <a:r>
              <a:rPr lang="en-US" dirty="0"/>
              <a:t>Understand unique needs of children when being decontaminated.</a:t>
            </a:r>
          </a:p>
        </p:txBody>
      </p:sp>
    </p:spTree>
    <p:extLst>
      <p:ext uri="{BB962C8B-B14F-4D97-AF65-F5344CB8AC3E}">
        <p14:creationId xmlns:p14="http://schemas.microsoft.com/office/powerpoint/2010/main" val="222866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BINED S-JS ALGORITHM">
            <a:extLst>
              <a:ext uri="{FF2B5EF4-FFF2-40B4-BE49-F238E27FC236}">
                <a16:creationId xmlns:a16="http://schemas.microsoft.com/office/drawing/2014/main" id="{8D6DCC33-407F-44E5-AFC5-B29D35E34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040" y="-604132"/>
            <a:ext cx="8277922" cy="624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dirty="0"/>
              <a:t>Combined START/</a:t>
            </a:r>
            <a:r>
              <a:rPr lang="en-US" dirty="0" err="1"/>
              <a:t>JumpSTART</a:t>
            </a:r>
            <a:r>
              <a:rPr lang="en-US" dirty="0"/>
              <a:t> Algorithm</a:t>
            </a:r>
          </a:p>
        </p:txBody>
      </p:sp>
    </p:spTree>
    <p:extLst>
      <p:ext uri="{BB962C8B-B14F-4D97-AF65-F5344CB8AC3E}">
        <p14:creationId xmlns:p14="http://schemas.microsoft.com/office/powerpoint/2010/main" val="348798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brneportal.com/wp-content/uploads/2017/02/Public-Health-England-Decontam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4276"/>
            <a:ext cx="12192000" cy="85537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569122" y="769400"/>
            <a:ext cx="5486400" cy="5486400"/>
          </a:xfrm>
        </p:spPr>
        <p:txBody>
          <a:bodyPr/>
          <a:lstStyle/>
          <a:p>
            <a:r>
              <a:rPr lang="en-US" sz="4100" dirty="0"/>
              <a:t>Decontamination</a:t>
            </a:r>
          </a:p>
        </p:txBody>
      </p:sp>
    </p:spTree>
    <p:extLst>
      <p:ext uri="{BB962C8B-B14F-4D97-AF65-F5344CB8AC3E}">
        <p14:creationId xmlns:p14="http://schemas.microsoft.com/office/powerpoint/2010/main" val="225947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C97-1B06-45BD-B584-45990F7F0BDF}"/>
              </a:ext>
            </a:extLst>
          </p:cNvPr>
          <p:cNvSpPr>
            <a:spLocks noGrp="1"/>
          </p:cNvSpPr>
          <p:nvPr>
            <p:ph type="title"/>
          </p:nvPr>
        </p:nvSpPr>
        <p:spPr/>
        <p:txBody>
          <a:bodyPr>
            <a:normAutofit/>
          </a:bodyPr>
          <a:lstStyle/>
          <a:p>
            <a:r>
              <a:rPr lang="en-US" dirty="0"/>
              <a:t>Decontamination Overview</a:t>
            </a:r>
          </a:p>
        </p:txBody>
      </p:sp>
      <p:sp>
        <p:nvSpPr>
          <p:cNvPr id="3" name="Content Placeholder 2">
            <a:extLst>
              <a:ext uri="{FF2B5EF4-FFF2-40B4-BE49-F238E27FC236}">
                <a16:creationId xmlns:a16="http://schemas.microsoft.com/office/drawing/2014/main" id="{84F64A7A-7414-4A42-95FA-3BA8EC4C82C7}"/>
              </a:ext>
            </a:extLst>
          </p:cNvPr>
          <p:cNvSpPr>
            <a:spLocks noGrp="1"/>
          </p:cNvSpPr>
          <p:nvPr>
            <p:ph idx="1"/>
          </p:nvPr>
        </p:nvSpPr>
        <p:spPr>
          <a:xfrm>
            <a:off x="838200" y="1865792"/>
            <a:ext cx="10515600" cy="4523623"/>
          </a:xfrm>
        </p:spPr>
        <p:txBody>
          <a:bodyPr>
            <a:normAutofit/>
          </a:bodyPr>
          <a:lstStyle/>
          <a:p>
            <a:r>
              <a:rPr lang="en-US" sz="2800" dirty="0"/>
              <a:t>Protect yourself first</a:t>
            </a:r>
          </a:p>
          <a:p>
            <a:r>
              <a:rPr lang="en-US" sz="2800" dirty="0"/>
              <a:t>Protect the patient while decontaminating</a:t>
            </a:r>
          </a:p>
          <a:p>
            <a:pPr marL="457200" lvl="1" indent="0">
              <a:buNone/>
            </a:pPr>
            <a:endParaRPr lang="en-US" sz="2400" dirty="0"/>
          </a:p>
        </p:txBody>
      </p:sp>
      <p:pic>
        <p:nvPicPr>
          <p:cNvPr id="6" name="Picture 5">
            <a:extLst>
              <a:ext uri="{FF2B5EF4-FFF2-40B4-BE49-F238E27FC236}">
                <a16:creationId xmlns:a16="http://schemas.microsoft.com/office/drawing/2014/main" id="{E4175416-BE09-4227-9DDB-54725373E83F}"/>
              </a:ext>
            </a:extLst>
          </p:cNvPr>
          <p:cNvPicPr>
            <a:picLocks noChangeAspect="1"/>
          </p:cNvPicPr>
          <p:nvPr/>
        </p:nvPicPr>
        <p:blipFill>
          <a:blip r:embed="rId3"/>
          <a:stretch>
            <a:fillRect/>
          </a:stretch>
        </p:blipFill>
        <p:spPr>
          <a:xfrm>
            <a:off x="4774281" y="3429000"/>
            <a:ext cx="4068930" cy="2707688"/>
          </a:xfrm>
          <a:prstGeom prst="rect">
            <a:avLst/>
          </a:prstGeom>
        </p:spPr>
      </p:pic>
    </p:spTree>
    <p:extLst>
      <p:ext uri="{BB962C8B-B14F-4D97-AF65-F5344CB8AC3E}">
        <p14:creationId xmlns:p14="http://schemas.microsoft.com/office/powerpoint/2010/main" val="409255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C97-1B06-45BD-B584-45990F7F0BDF}"/>
              </a:ext>
            </a:extLst>
          </p:cNvPr>
          <p:cNvSpPr>
            <a:spLocks noGrp="1"/>
          </p:cNvSpPr>
          <p:nvPr>
            <p:ph type="title"/>
          </p:nvPr>
        </p:nvSpPr>
        <p:spPr/>
        <p:txBody>
          <a:bodyPr>
            <a:normAutofit/>
          </a:bodyPr>
          <a:lstStyle/>
          <a:p>
            <a:r>
              <a:rPr lang="en-US" dirty="0"/>
              <a:t>Protect Yourself</a:t>
            </a:r>
          </a:p>
        </p:txBody>
      </p:sp>
      <p:sp>
        <p:nvSpPr>
          <p:cNvPr id="3" name="Content Placeholder 2">
            <a:extLst>
              <a:ext uri="{FF2B5EF4-FFF2-40B4-BE49-F238E27FC236}">
                <a16:creationId xmlns:a16="http://schemas.microsoft.com/office/drawing/2014/main" id="{84F64A7A-7414-4A42-95FA-3BA8EC4C82C7}"/>
              </a:ext>
            </a:extLst>
          </p:cNvPr>
          <p:cNvSpPr>
            <a:spLocks noGrp="1"/>
          </p:cNvSpPr>
          <p:nvPr>
            <p:ph idx="1"/>
          </p:nvPr>
        </p:nvSpPr>
        <p:spPr/>
        <p:txBody>
          <a:bodyPr>
            <a:normAutofit/>
          </a:bodyPr>
          <a:lstStyle/>
          <a:p>
            <a:r>
              <a:rPr lang="en-US" sz="2800" dirty="0"/>
              <a:t>Determine the type of decontamination</a:t>
            </a:r>
          </a:p>
          <a:p>
            <a:pPr lvl="1"/>
            <a:r>
              <a:rPr lang="en-US" sz="2400" dirty="0"/>
              <a:t>Do you really need to </a:t>
            </a:r>
            <a:r>
              <a:rPr lang="en-US" sz="2400" dirty="0" err="1"/>
              <a:t>decon</a:t>
            </a:r>
            <a:r>
              <a:rPr lang="en-US" sz="2400" dirty="0"/>
              <a:t>?</a:t>
            </a:r>
          </a:p>
          <a:p>
            <a:pPr lvl="1"/>
            <a:r>
              <a:rPr lang="en-US" sz="2400" dirty="0"/>
              <a:t>Can you do it as dry </a:t>
            </a:r>
            <a:r>
              <a:rPr lang="en-US" sz="2400" dirty="0" err="1"/>
              <a:t>decon</a:t>
            </a:r>
            <a:r>
              <a:rPr lang="en-US" sz="2400" dirty="0"/>
              <a:t>?</a:t>
            </a:r>
          </a:p>
          <a:p>
            <a:pPr lvl="1"/>
            <a:r>
              <a:rPr lang="en-US" sz="2400" dirty="0"/>
              <a:t>What is the risk of the poison to the providers?</a:t>
            </a:r>
          </a:p>
          <a:p>
            <a:pPr lvl="1"/>
            <a:r>
              <a:rPr lang="en-US" sz="2400" dirty="0"/>
              <a:t>What type of PPE?</a:t>
            </a:r>
            <a:endParaRPr lang="en-US" sz="2000" dirty="0"/>
          </a:p>
          <a:p>
            <a:pPr marL="457200" lvl="1" indent="0">
              <a:buNone/>
            </a:pPr>
            <a:endParaRPr lang="en-US" dirty="0"/>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6FCF494A-9A95-46CD-AA11-A6103B11E2E1}"/>
              </a:ext>
            </a:extLst>
          </p:cNvPr>
          <p:cNvPicPr>
            <a:picLocks noChangeAspect="1"/>
          </p:cNvPicPr>
          <p:nvPr/>
        </p:nvPicPr>
        <p:blipFill>
          <a:blip r:embed="rId3"/>
          <a:stretch>
            <a:fillRect/>
          </a:stretch>
        </p:blipFill>
        <p:spPr>
          <a:xfrm>
            <a:off x="8283244" y="2248542"/>
            <a:ext cx="2566638" cy="3505504"/>
          </a:xfrm>
          <a:prstGeom prst="rect">
            <a:avLst/>
          </a:prstGeom>
        </p:spPr>
      </p:pic>
    </p:spTree>
    <p:extLst>
      <p:ext uri="{BB962C8B-B14F-4D97-AF65-F5344CB8AC3E}">
        <p14:creationId xmlns:p14="http://schemas.microsoft.com/office/powerpoint/2010/main" val="252309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C97-1B06-45BD-B584-45990F7F0BDF}"/>
              </a:ext>
            </a:extLst>
          </p:cNvPr>
          <p:cNvSpPr>
            <a:spLocks noGrp="1"/>
          </p:cNvSpPr>
          <p:nvPr>
            <p:ph type="title"/>
          </p:nvPr>
        </p:nvSpPr>
        <p:spPr/>
        <p:txBody>
          <a:bodyPr>
            <a:normAutofit/>
          </a:bodyPr>
          <a:lstStyle/>
          <a:p>
            <a:r>
              <a:rPr lang="en-US" dirty="0"/>
              <a:t>Protect the Patient</a:t>
            </a:r>
          </a:p>
        </p:txBody>
      </p:sp>
      <p:sp>
        <p:nvSpPr>
          <p:cNvPr id="3" name="Content Placeholder 2">
            <a:extLst>
              <a:ext uri="{FF2B5EF4-FFF2-40B4-BE49-F238E27FC236}">
                <a16:creationId xmlns:a16="http://schemas.microsoft.com/office/drawing/2014/main" id="{84F64A7A-7414-4A42-95FA-3BA8EC4C82C7}"/>
              </a:ext>
            </a:extLst>
          </p:cNvPr>
          <p:cNvSpPr>
            <a:spLocks noGrp="1"/>
          </p:cNvSpPr>
          <p:nvPr>
            <p:ph idx="1"/>
          </p:nvPr>
        </p:nvSpPr>
        <p:spPr>
          <a:xfrm>
            <a:off x="838200" y="1825625"/>
            <a:ext cx="10515600" cy="4643414"/>
          </a:xfrm>
        </p:spPr>
        <p:txBody>
          <a:bodyPr>
            <a:normAutofit/>
          </a:bodyPr>
          <a:lstStyle/>
          <a:p>
            <a:r>
              <a:rPr lang="en-US" sz="2800" dirty="0"/>
              <a:t>Protect the patient while treating exposure</a:t>
            </a:r>
          </a:p>
          <a:p>
            <a:pPr lvl="1"/>
            <a:r>
              <a:rPr lang="en-US" sz="2400" dirty="0"/>
              <a:t>Scary PPE</a:t>
            </a:r>
          </a:p>
          <a:p>
            <a:pPr lvl="1"/>
            <a:r>
              <a:rPr lang="en-US" sz="2400" dirty="0"/>
              <a:t>Patient identification and clothing identification</a:t>
            </a:r>
          </a:p>
          <a:p>
            <a:pPr lvl="1"/>
            <a:r>
              <a:rPr lang="en-US" sz="2400" dirty="0"/>
              <a:t>Temperature control</a:t>
            </a:r>
          </a:p>
          <a:p>
            <a:pPr lvl="1"/>
            <a:r>
              <a:rPr lang="en-US" sz="2400" dirty="0"/>
              <a:t>Keep family together</a:t>
            </a:r>
          </a:p>
          <a:p>
            <a:pPr lvl="1"/>
            <a:r>
              <a:rPr lang="en-US" sz="2400" dirty="0"/>
              <a:t>Large Volume of Patients</a:t>
            </a:r>
          </a:p>
          <a:p>
            <a:pPr lvl="2"/>
            <a:r>
              <a:rPr lang="en-US" sz="2000" dirty="0"/>
              <a:t>Same Sex</a:t>
            </a:r>
          </a:p>
          <a:p>
            <a:pPr lvl="2"/>
            <a:r>
              <a:rPr lang="en-US" sz="2000" dirty="0"/>
              <a:t>Same Age</a:t>
            </a:r>
          </a:p>
          <a:p>
            <a:pPr lvl="2"/>
            <a:endParaRPr lang="en-US" dirty="0"/>
          </a:p>
        </p:txBody>
      </p:sp>
      <p:pic>
        <p:nvPicPr>
          <p:cNvPr id="4" name="Picture 3">
            <a:extLst>
              <a:ext uri="{FF2B5EF4-FFF2-40B4-BE49-F238E27FC236}">
                <a16:creationId xmlns:a16="http://schemas.microsoft.com/office/drawing/2014/main" id="{7AB1DE23-03A1-4369-BCD2-743A2012E0FB}"/>
              </a:ext>
            </a:extLst>
          </p:cNvPr>
          <p:cNvPicPr>
            <a:picLocks noChangeAspect="1"/>
          </p:cNvPicPr>
          <p:nvPr/>
        </p:nvPicPr>
        <p:blipFill>
          <a:blip r:embed="rId3"/>
          <a:stretch>
            <a:fillRect/>
          </a:stretch>
        </p:blipFill>
        <p:spPr>
          <a:xfrm>
            <a:off x="7433732" y="3597574"/>
            <a:ext cx="3920068" cy="2871465"/>
          </a:xfrm>
          <a:prstGeom prst="rect">
            <a:avLst/>
          </a:prstGeom>
        </p:spPr>
      </p:pic>
    </p:spTree>
    <p:extLst>
      <p:ext uri="{BB962C8B-B14F-4D97-AF65-F5344CB8AC3E}">
        <p14:creationId xmlns:p14="http://schemas.microsoft.com/office/powerpoint/2010/main" val="227302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C97-1B06-45BD-B584-45990F7F0BDF}"/>
              </a:ext>
            </a:extLst>
          </p:cNvPr>
          <p:cNvSpPr>
            <a:spLocks noGrp="1"/>
          </p:cNvSpPr>
          <p:nvPr>
            <p:ph type="title"/>
          </p:nvPr>
        </p:nvSpPr>
        <p:spPr/>
        <p:txBody>
          <a:bodyPr>
            <a:normAutofit/>
          </a:bodyPr>
          <a:lstStyle/>
          <a:p>
            <a:r>
              <a:rPr lang="en-US" dirty="0"/>
              <a:t>Protect the Patient</a:t>
            </a:r>
          </a:p>
        </p:txBody>
      </p:sp>
      <p:sp>
        <p:nvSpPr>
          <p:cNvPr id="3" name="Content Placeholder 2">
            <a:extLst>
              <a:ext uri="{FF2B5EF4-FFF2-40B4-BE49-F238E27FC236}">
                <a16:creationId xmlns:a16="http://schemas.microsoft.com/office/drawing/2014/main" id="{84F64A7A-7414-4A42-95FA-3BA8EC4C82C7}"/>
              </a:ext>
            </a:extLst>
          </p:cNvPr>
          <p:cNvSpPr>
            <a:spLocks noGrp="1"/>
          </p:cNvSpPr>
          <p:nvPr>
            <p:ph idx="1"/>
          </p:nvPr>
        </p:nvSpPr>
        <p:spPr>
          <a:xfrm>
            <a:off x="838200" y="1555844"/>
            <a:ext cx="10515600" cy="5076967"/>
          </a:xfrm>
        </p:spPr>
        <p:txBody>
          <a:bodyPr>
            <a:normAutofit/>
          </a:bodyPr>
          <a:lstStyle/>
          <a:p>
            <a:r>
              <a:rPr lang="en-US" sz="2800" dirty="0"/>
              <a:t>Age appropriate decontamination</a:t>
            </a:r>
          </a:p>
          <a:p>
            <a:pPr lvl="1"/>
            <a:r>
              <a:rPr lang="en-US" sz="2400" dirty="0"/>
              <a:t>Assume it will take longer </a:t>
            </a:r>
          </a:p>
          <a:p>
            <a:pPr lvl="1"/>
            <a:r>
              <a:rPr lang="en-US" sz="2400" dirty="0"/>
              <a:t>Children may not “follow” instructions</a:t>
            </a:r>
          </a:p>
          <a:p>
            <a:pPr lvl="1"/>
            <a:r>
              <a:rPr lang="en-US" sz="2400" dirty="0"/>
              <a:t>Estimate age by visual inspection</a:t>
            </a:r>
          </a:p>
          <a:p>
            <a:pPr lvl="2"/>
            <a:r>
              <a:rPr lang="en-US" sz="2000" dirty="0"/>
              <a:t>Infants and toddlers, 0-2 years</a:t>
            </a:r>
          </a:p>
          <a:p>
            <a:pPr lvl="2"/>
            <a:r>
              <a:rPr lang="en-US" sz="2000" dirty="0"/>
              <a:t>Pre-School age 2-8 years</a:t>
            </a:r>
          </a:p>
          <a:p>
            <a:pPr lvl="2"/>
            <a:r>
              <a:rPr lang="en-US" sz="2000" dirty="0"/>
              <a:t>School age 8-18 years</a:t>
            </a:r>
          </a:p>
          <a:p>
            <a:pPr lvl="2"/>
            <a:r>
              <a:rPr lang="en-US" sz="2000" dirty="0"/>
              <a:t>Non ambulatory Special Health Care Needs</a:t>
            </a:r>
          </a:p>
          <a:p>
            <a:pPr lvl="2"/>
            <a:endParaRPr lang="en-US" dirty="0"/>
          </a:p>
        </p:txBody>
      </p:sp>
      <p:pic>
        <p:nvPicPr>
          <p:cNvPr id="4" name="Picture 3">
            <a:extLst>
              <a:ext uri="{FF2B5EF4-FFF2-40B4-BE49-F238E27FC236}">
                <a16:creationId xmlns:a16="http://schemas.microsoft.com/office/drawing/2014/main" id="{2E50A1C0-53C6-494A-B5C1-2C2925DCB4BF}"/>
              </a:ext>
            </a:extLst>
          </p:cNvPr>
          <p:cNvPicPr>
            <a:picLocks noChangeAspect="1"/>
          </p:cNvPicPr>
          <p:nvPr/>
        </p:nvPicPr>
        <p:blipFill>
          <a:blip r:embed="rId3"/>
          <a:stretch>
            <a:fillRect/>
          </a:stretch>
        </p:blipFill>
        <p:spPr>
          <a:xfrm>
            <a:off x="7834744" y="2064183"/>
            <a:ext cx="3519055" cy="4060288"/>
          </a:xfrm>
          <a:prstGeom prst="rect">
            <a:avLst/>
          </a:prstGeom>
        </p:spPr>
      </p:pic>
    </p:spTree>
    <p:extLst>
      <p:ext uri="{BB962C8B-B14F-4D97-AF65-F5344CB8AC3E}">
        <p14:creationId xmlns:p14="http://schemas.microsoft.com/office/powerpoint/2010/main" val="2509460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C97-1B06-45BD-B584-45990F7F0BDF}"/>
              </a:ext>
            </a:extLst>
          </p:cNvPr>
          <p:cNvSpPr>
            <a:spLocks noGrp="1"/>
          </p:cNvSpPr>
          <p:nvPr>
            <p:ph type="title"/>
          </p:nvPr>
        </p:nvSpPr>
        <p:spPr/>
        <p:txBody>
          <a:bodyPr>
            <a:normAutofit/>
          </a:bodyPr>
          <a:lstStyle/>
          <a:p>
            <a:r>
              <a:rPr lang="en-US" dirty="0"/>
              <a:t>Protect the Patient</a:t>
            </a:r>
          </a:p>
        </p:txBody>
      </p:sp>
      <p:sp>
        <p:nvSpPr>
          <p:cNvPr id="3" name="Content Placeholder 2">
            <a:extLst>
              <a:ext uri="{FF2B5EF4-FFF2-40B4-BE49-F238E27FC236}">
                <a16:creationId xmlns:a16="http://schemas.microsoft.com/office/drawing/2014/main" id="{84F64A7A-7414-4A42-95FA-3BA8EC4C82C7}"/>
              </a:ext>
            </a:extLst>
          </p:cNvPr>
          <p:cNvSpPr>
            <a:spLocks noGrp="1"/>
          </p:cNvSpPr>
          <p:nvPr>
            <p:ph idx="1"/>
          </p:nvPr>
        </p:nvSpPr>
        <p:spPr>
          <a:xfrm>
            <a:off x="838200" y="1364776"/>
            <a:ext cx="10515600" cy="5493224"/>
          </a:xfrm>
        </p:spPr>
        <p:txBody>
          <a:bodyPr>
            <a:normAutofit/>
          </a:bodyPr>
          <a:lstStyle/>
          <a:p>
            <a:r>
              <a:rPr lang="en-US" sz="2800" dirty="0"/>
              <a:t>Infants and toddlers, 0-2 years</a:t>
            </a:r>
          </a:p>
          <a:p>
            <a:pPr lvl="1"/>
            <a:r>
              <a:rPr lang="en-US" sz="2400" dirty="0"/>
              <a:t>Care givers should not carry children for fear of dropping them or falling</a:t>
            </a:r>
          </a:p>
          <a:p>
            <a:pPr lvl="1"/>
            <a:r>
              <a:rPr lang="en-US" sz="2400" dirty="0"/>
              <a:t>Consider placing them in plastic clothes hampers for decontamination</a:t>
            </a:r>
          </a:p>
          <a:p>
            <a:pPr lvl="1"/>
            <a:r>
              <a:rPr lang="en-US" sz="2400" dirty="0"/>
              <a:t>Consider putting them on gurneys with one-to-one provider/caregiver</a:t>
            </a:r>
          </a:p>
          <a:p>
            <a:pPr lvl="2"/>
            <a:endParaRPr lang="en-US" dirty="0"/>
          </a:p>
        </p:txBody>
      </p:sp>
      <p:pic>
        <p:nvPicPr>
          <p:cNvPr id="4" name="Picture 3">
            <a:extLst>
              <a:ext uri="{FF2B5EF4-FFF2-40B4-BE49-F238E27FC236}">
                <a16:creationId xmlns:a16="http://schemas.microsoft.com/office/drawing/2014/main" id="{66264E3B-F57C-4C49-B676-B907E4910D00}"/>
              </a:ext>
            </a:extLst>
          </p:cNvPr>
          <p:cNvPicPr>
            <a:picLocks noChangeAspect="1"/>
          </p:cNvPicPr>
          <p:nvPr/>
        </p:nvPicPr>
        <p:blipFill>
          <a:blip r:embed="rId3"/>
          <a:stretch>
            <a:fillRect/>
          </a:stretch>
        </p:blipFill>
        <p:spPr>
          <a:xfrm>
            <a:off x="4160671" y="4012000"/>
            <a:ext cx="3202656" cy="2131222"/>
          </a:xfrm>
          <a:prstGeom prst="rect">
            <a:avLst/>
          </a:prstGeom>
        </p:spPr>
      </p:pic>
    </p:spTree>
    <p:extLst>
      <p:ext uri="{BB962C8B-B14F-4D97-AF65-F5344CB8AC3E}">
        <p14:creationId xmlns:p14="http://schemas.microsoft.com/office/powerpoint/2010/main" val="569481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AC97-1B06-45BD-B584-45990F7F0BDF}"/>
              </a:ext>
            </a:extLst>
          </p:cNvPr>
          <p:cNvSpPr>
            <a:spLocks noGrp="1"/>
          </p:cNvSpPr>
          <p:nvPr>
            <p:ph type="title"/>
          </p:nvPr>
        </p:nvSpPr>
        <p:spPr/>
        <p:txBody>
          <a:bodyPr>
            <a:normAutofit/>
          </a:bodyPr>
          <a:lstStyle/>
          <a:p>
            <a:r>
              <a:rPr lang="en-US" dirty="0"/>
              <a:t>Protect the Patient</a:t>
            </a:r>
          </a:p>
        </p:txBody>
      </p:sp>
      <p:sp>
        <p:nvSpPr>
          <p:cNvPr id="3" name="Content Placeholder 2">
            <a:extLst>
              <a:ext uri="{FF2B5EF4-FFF2-40B4-BE49-F238E27FC236}">
                <a16:creationId xmlns:a16="http://schemas.microsoft.com/office/drawing/2014/main" id="{84F64A7A-7414-4A42-95FA-3BA8EC4C82C7}"/>
              </a:ext>
            </a:extLst>
          </p:cNvPr>
          <p:cNvSpPr>
            <a:spLocks noGrp="1"/>
          </p:cNvSpPr>
          <p:nvPr>
            <p:ph idx="1"/>
          </p:nvPr>
        </p:nvSpPr>
        <p:spPr>
          <a:xfrm>
            <a:off x="838200" y="1364776"/>
            <a:ext cx="10515600" cy="5493224"/>
          </a:xfrm>
        </p:spPr>
        <p:txBody>
          <a:bodyPr>
            <a:normAutofit/>
          </a:bodyPr>
          <a:lstStyle/>
          <a:p>
            <a:r>
              <a:rPr lang="en-US" sz="2800" dirty="0"/>
              <a:t>Pre-School age 2-8 years</a:t>
            </a:r>
          </a:p>
          <a:p>
            <a:pPr lvl="1"/>
            <a:r>
              <a:rPr lang="en-US" sz="2400" dirty="0"/>
              <a:t>Direct supervision and accompany through </a:t>
            </a:r>
            <a:r>
              <a:rPr lang="en-US" sz="2400" dirty="0" err="1"/>
              <a:t>decon</a:t>
            </a:r>
            <a:endParaRPr lang="en-US" sz="2400" dirty="0"/>
          </a:p>
          <a:p>
            <a:r>
              <a:rPr lang="en-US" sz="2800" dirty="0"/>
              <a:t>School age 8-18 years may go through independently</a:t>
            </a:r>
          </a:p>
          <a:p>
            <a:r>
              <a:rPr lang="en-US" sz="2800" dirty="0"/>
              <a:t>Non-ambulatory: Special Health Care Needs</a:t>
            </a:r>
          </a:p>
          <a:p>
            <a:pPr lvl="1"/>
            <a:r>
              <a:rPr lang="en-US" sz="2400" dirty="0"/>
              <a:t>Direct supervision and may need to be placed on a gurney with restraints</a:t>
            </a:r>
          </a:p>
          <a:p>
            <a:pPr lvl="2"/>
            <a:endParaRPr lang="en-US" dirty="0"/>
          </a:p>
        </p:txBody>
      </p:sp>
      <p:pic>
        <p:nvPicPr>
          <p:cNvPr id="4" name="Picture 3">
            <a:extLst>
              <a:ext uri="{FF2B5EF4-FFF2-40B4-BE49-F238E27FC236}">
                <a16:creationId xmlns:a16="http://schemas.microsoft.com/office/drawing/2014/main" id="{969F03B9-4D34-498D-8832-A053FB9E2BF9}"/>
              </a:ext>
            </a:extLst>
          </p:cNvPr>
          <p:cNvPicPr>
            <a:picLocks noChangeAspect="1"/>
          </p:cNvPicPr>
          <p:nvPr/>
        </p:nvPicPr>
        <p:blipFill>
          <a:blip r:embed="rId3"/>
          <a:stretch>
            <a:fillRect/>
          </a:stretch>
        </p:blipFill>
        <p:spPr>
          <a:xfrm>
            <a:off x="4654717" y="4537590"/>
            <a:ext cx="2882566" cy="1911267"/>
          </a:xfrm>
          <a:prstGeom prst="rect">
            <a:avLst/>
          </a:prstGeom>
        </p:spPr>
      </p:pic>
    </p:spTree>
    <p:extLst>
      <p:ext uri="{BB962C8B-B14F-4D97-AF65-F5344CB8AC3E}">
        <p14:creationId xmlns:p14="http://schemas.microsoft.com/office/powerpoint/2010/main" val="28040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DD69-D68F-4376-A280-D0C8C8CA874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90EC46-02EE-4F04-B719-3F9F55E88A1C}"/>
              </a:ext>
            </a:extLst>
          </p:cNvPr>
          <p:cNvSpPr>
            <a:spLocks noGrp="1"/>
          </p:cNvSpPr>
          <p:nvPr>
            <p:ph idx="1"/>
          </p:nvPr>
        </p:nvSpPr>
        <p:spPr/>
        <p:txBody>
          <a:bodyPr/>
          <a:lstStyle/>
          <a:p>
            <a:r>
              <a:rPr lang="en-US" dirty="0"/>
              <a:t>Pediatric Triage</a:t>
            </a:r>
          </a:p>
          <a:p>
            <a:pPr lvl="1"/>
            <a:r>
              <a:rPr lang="en-US" dirty="0" err="1"/>
              <a:t>JumpSTART</a:t>
            </a:r>
            <a:endParaRPr lang="en-US" dirty="0"/>
          </a:p>
          <a:p>
            <a:r>
              <a:rPr lang="en-US" dirty="0"/>
              <a:t>Pediatric Decontamination</a:t>
            </a:r>
          </a:p>
          <a:p>
            <a:pPr lvl="1"/>
            <a:r>
              <a:rPr lang="en-US" dirty="0"/>
              <a:t>Be prepared</a:t>
            </a:r>
          </a:p>
          <a:p>
            <a:pPr lvl="1"/>
            <a:r>
              <a:rPr lang="en-US" dirty="0"/>
              <a:t>Keep them Warm</a:t>
            </a:r>
          </a:p>
          <a:p>
            <a:pPr lvl="1"/>
            <a:r>
              <a:rPr lang="en-US" dirty="0"/>
              <a:t>Do no harm</a:t>
            </a:r>
          </a:p>
          <a:p>
            <a:pPr marL="0" indent="0">
              <a:buNone/>
            </a:pPr>
            <a:endParaRPr lang="en-US" dirty="0"/>
          </a:p>
        </p:txBody>
      </p:sp>
      <p:pic>
        <p:nvPicPr>
          <p:cNvPr id="7" name="Picture 6">
            <a:extLst>
              <a:ext uri="{FF2B5EF4-FFF2-40B4-BE49-F238E27FC236}">
                <a16:creationId xmlns:a16="http://schemas.microsoft.com/office/drawing/2014/main" id="{EB85E6CE-675B-4403-A802-C1E7D50484DC}"/>
              </a:ext>
            </a:extLst>
          </p:cNvPr>
          <p:cNvPicPr>
            <a:picLocks noChangeAspect="1"/>
          </p:cNvPicPr>
          <p:nvPr/>
        </p:nvPicPr>
        <p:blipFill>
          <a:blip r:embed="rId2"/>
          <a:stretch>
            <a:fillRect/>
          </a:stretch>
        </p:blipFill>
        <p:spPr>
          <a:xfrm>
            <a:off x="7519823" y="1832725"/>
            <a:ext cx="2889754" cy="4523624"/>
          </a:xfrm>
          <a:prstGeom prst="rect">
            <a:avLst/>
          </a:prstGeom>
        </p:spPr>
      </p:pic>
    </p:spTree>
    <p:extLst>
      <p:ext uri="{BB962C8B-B14F-4D97-AF65-F5344CB8AC3E}">
        <p14:creationId xmlns:p14="http://schemas.microsoft.com/office/powerpoint/2010/main" val="3368677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Pediatric Surge Project</a:t>
            </a:r>
          </a:p>
          <a:p>
            <a:r>
              <a:rPr lang="en-US" sz="2200" i="1" dirty="0" smtClean="0"/>
              <a:t>Health.HPP@state.mn.us</a:t>
            </a:r>
          </a:p>
          <a:p>
            <a:r>
              <a:rPr lang="en-US" sz="2200" dirty="0" smtClean="0"/>
              <a:t>651-201-5700</a:t>
            </a:r>
            <a:endParaRPr lang="en-US" sz="2200" dirty="0"/>
          </a:p>
        </p:txBody>
      </p:sp>
    </p:spTree>
    <p:extLst>
      <p:ext uri="{BB962C8B-B14F-4D97-AF65-F5344CB8AC3E}">
        <p14:creationId xmlns:p14="http://schemas.microsoft.com/office/powerpoint/2010/main" val="330285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0" descr="&lt;strong&gt;Triage&lt;/strong&gt;; als je het ook met timemanagement niet meer trekt"/>
          <p:cNvPicPr>
            <a:picLocks noChangeAspect="1"/>
          </p:cNvPicPr>
          <p:nvPr/>
        </p:nvPicPr>
        <p:blipFill>
          <a:blip r:embed="rId2">
            <a:extLst>
              <a:ext uri="{28A0092B-C50C-407E-A947-70E740481C1C}">
                <a14:useLocalDpi xmlns:a14="http://schemas.microsoft.com/office/drawing/2010/main" val="0"/>
              </a:ext>
            </a:extLst>
          </a:blip>
          <a:srcRect t="5015" b="5015"/>
          <a:stretch>
            <a:fillRect/>
          </a:stretch>
        </p:blipFill>
        <p:spPr>
          <a:xfrm>
            <a:off x="0" y="-581564"/>
            <a:ext cx="12192000" cy="9110540"/>
          </a:xfrm>
          <a:prstGeom prst="rect">
            <a:avLst/>
          </a:prstGeom>
          <a:ln w="25400">
            <a:solidFill>
              <a:schemeClr val="bg1"/>
            </a:solidFill>
          </a:ln>
          <a:effectLst>
            <a:softEdge rad="0"/>
          </a:effectLst>
        </p:spPr>
      </p:pic>
      <p:sp>
        <p:nvSpPr>
          <p:cNvPr id="19" name="Title 18"/>
          <p:cNvSpPr>
            <a:spLocks noGrp="1"/>
          </p:cNvSpPr>
          <p:nvPr>
            <p:ph type="title"/>
          </p:nvPr>
        </p:nvSpPr>
        <p:spPr>
          <a:xfrm>
            <a:off x="7042245" y="-163773"/>
            <a:ext cx="4985982" cy="4780128"/>
          </a:xfrm>
        </p:spPr>
        <p:txBody>
          <a:bodyPr/>
          <a:lstStyle/>
          <a:p>
            <a:r>
              <a:rPr lang="en-US" dirty="0"/>
              <a:t>Triage</a:t>
            </a:r>
          </a:p>
        </p:txBody>
      </p:sp>
    </p:spTree>
    <p:extLst>
      <p:ext uri="{BB962C8B-B14F-4D97-AF65-F5344CB8AC3E}">
        <p14:creationId xmlns:p14="http://schemas.microsoft.com/office/powerpoint/2010/main" val="243365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47C3-0593-45D4-A7CE-048B433D4432}"/>
              </a:ext>
            </a:extLst>
          </p:cNvPr>
          <p:cNvSpPr>
            <a:spLocks noGrp="1"/>
          </p:cNvSpPr>
          <p:nvPr>
            <p:ph type="title"/>
          </p:nvPr>
        </p:nvSpPr>
        <p:spPr/>
        <p:txBody>
          <a:bodyPr/>
          <a:lstStyle/>
          <a:p>
            <a:r>
              <a:rPr lang="en-US" dirty="0"/>
              <a:t>Won’t triage be done by EMS at the scene?</a:t>
            </a:r>
          </a:p>
        </p:txBody>
      </p:sp>
      <p:sp>
        <p:nvSpPr>
          <p:cNvPr id="3" name="Content Placeholder 2">
            <a:extLst>
              <a:ext uri="{FF2B5EF4-FFF2-40B4-BE49-F238E27FC236}">
                <a16:creationId xmlns:a16="http://schemas.microsoft.com/office/drawing/2014/main" id="{3E3C1A7A-0494-4125-8FCF-F15F04ECD297}"/>
              </a:ext>
            </a:extLst>
          </p:cNvPr>
          <p:cNvSpPr>
            <a:spLocks noGrp="1"/>
          </p:cNvSpPr>
          <p:nvPr>
            <p:ph idx="1"/>
          </p:nvPr>
        </p:nvSpPr>
        <p:spPr>
          <a:xfrm>
            <a:off x="838200" y="1558924"/>
            <a:ext cx="10515600" cy="5032375"/>
          </a:xfrm>
        </p:spPr>
        <p:txBody>
          <a:bodyPr>
            <a:normAutofit/>
          </a:bodyPr>
          <a:lstStyle/>
          <a:p>
            <a:r>
              <a:rPr lang="en-US" sz="3200" dirty="0"/>
              <a:t>A large volume of victims are often transported by police or private car.</a:t>
            </a:r>
          </a:p>
          <a:p>
            <a:pPr lvl="1"/>
            <a:r>
              <a:rPr lang="en-US" sz="2800" dirty="0"/>
              <a:t>Mass shooting examples:</a:t>
            </a:r>
          </a:p>
          <a:p>
            <a:pPr lvl="2"/>
            <a:r>
              <a:rPr lang="en-US" sz="2400" dirty="0"/>
              <a:t>Colorado movie theater</a:t>
            </a:r>
          </a:p>
          <a:p>
            <a:pPr lvl="2"/>
            <a:r>
              <a:rPr lang="en-US" sz="2400" dirty="0"/>
              <a:t>Orlando nightclub</a:t>
            </a:r>
          </a:p>
          <a:p>
            <a:pPr lvl="2"/>
            <a:r>
              <a:rPr lang="en-US" sz="2400" dirty="0"/>
              <a:t>Las Vegas music festival</a:t>
            </a:r>
          </a:p>
          <a:p>
            <a:r>
              <a:rPr lang="en-US" sz="3200" dirty="0"/>
              <a:t>Be prepared to triage!</a:t>
            </a:r>
          </a:p>
          <a:p>
            <a:r>
              <a:rPr lang="en-US" sz="3200" dirty="0"/>
              <a:t>Secondary triage.</a:t>
            </a:r>
          </a:p>
        </p:txBody>
      </p:sp>
    </p:spTree>
    <p:extLst>
      <p:ext uri="{BB962C8B-B14F-4D97-AF65-F5344CB8AC3E}">
        <p14:creationId xmlns:p14="http://schemas.microsoft.com/office/powerpoint/2010/main" val="223323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9904-7BB3-41CB-BD57-666A02CFB4D0}"/>
              </a:ext>
            </a:extLst>
          </p:cNvPr>
          <p:cNvSpPr>
            <a:spLocks noGrp="1"/>
          </p:cNvSpPr>
          <p:nvPr>
            <p:ph type="title"/>
          </p:nvPr>
        </p:nvSpPr>
        <p:spPr/>
        <p:txBody>
          <a:bodyPr/>
          <a:lstStyle/>
          <a:p>
            <a:r>
              <a:rPr lang="en-US" b="1" dirty="0"/>
              <a:t>Triage: </a:t>
            </a:r>
            <a:r>
              <a:rPr lang="en-US" dirty="0"/>
              <a:t>To do the most good for the most patients</a:t>
            </a:r>
          </a:p>
        </p:txBody>
      </p:sp>
      <p:sp>
        <p:nvSpPr>
          <p:cNvPr id="4" name="Content Placeholder 3"/>
          <p:cNvSpPr>
            <a:spLocks noGrp="1"/>
          </p:cNvSpPr>
          <p:nvPr>
            <p:ph idx="1"/>
          </p:nvPr>
        </p:nvSpPr>
        <p:spPr/>
        <p:txBody>
          <a:bodyPr/>
          <a:lstStyle/>
          <a:p>
            <a:r>
              <a:rPr lang="en-US" dirty="0"/>
              <a:t>Sort the Victims in to categories of treatment need according to severity of injury </a:t>
            </a:r>
          </a:p>
          <a:p>
            <a:r>
              <a:rPr lang="en-US" dirty="0"/>
              <a:t>Ambulatory (</a:t>
            </a:r>
            <a:r>
              <a:rPr lang="en-US" b="1" dirty="0">
                <a:solidFill>
                  <a:srgbClr val="00B050"/>
                </a:solidFill>
              </a:rPr>
              <a:t>GREEN</a:t>
            </a:r>
            <a:r>
              <a:rPr lang="en-US" dirty="0"/>
              <a:t>)</a:t>
            </a:r>
          </a:p>
          <a:p>
            <a:r>
              <a:rPr lang="en-US" dirty="0"/>
              <a:t>Delayed (</a:t>
            </a:r>
            <a:r>
              <a:rPr lang="en-US" b="1" dirty="0">
                <a:solidFill>
                  <a:schemeClr val="bg1"/>
                </a:solidFill>
              </a:rPr>
              <a:t>YELLOW</a:t>
            </a:r>
            <a:r>
              <a:rPr lang="en-US" dirty="0"/>
              <a:t>)</a:t>
            </a:r>
          </a:p>
          <a:p>
            <a:r>
              <a:rPr lang="en-US" dirty="0"/>
              <a:t>Immediate (</a:t>
            </a:r>
            <a:r>
              <a:rPr lang="en-US" b="1" dirty="0">
                <a:solidFill>
                  <a:srgbClr val="FF0000"/>
                </a:solidFill>
              </a:rPr>
              <a:t>RED</a:t>
            </a:r>
            <a:r>
              <a:rPr lang="en-US" dirty="0"/>
              <a:t>)</a:t>
            </a:r>
          </a:p>
          <a:p>
            <a:r>
              <a:rPr lang="en-US" dirty="0"/>
              <a:t>Deceased/Expectant (</a:t>
            </a:r>
            <a:r>
              <a:rPr lang="en-US" b="1" dirty="0">
                <a:solidFill>
                  <a:schemeClr val="tx2"/>
                </a:solidFill>
              </a:rPr>
              <a:t>BLACK</a:t>
            </a:r>
            <a:r>
              <a:rPr lang="en-US" dirty="0"/>
              <a:t>)</a:t>
            </a:r>
          </a:p>
          <a:p>
            <a:endParaRPr lang="en-US" dirty="0"/>
          </a:p>
        </p:txBody>
      </p:sp>
      <p:sp>
        <p:nvSpPr>
          <p:cNvPr id="7" name="Rectangle 6"/>
          <p:cNvSpPr/>
          <p:nvPr/>
        </p:nvSpPr>
        <p:spPr>
          <a:xfrm>
            <a:off x="1692397" y="3501888"/>
            <a:ext cx="2448698" cy="477054"/>
          </a:xfrm>
          <a:prstGeom prst="rect">
            <a:avLst/>
          </a:prstGeom>
          <a:noFill/>
        </p:spPr>
        <p:txBody>
          <a:bodyPr wrap="square" lIns="91440" tIns="45720" rIns="91440" bIns="45720">
            <a:spAutoFit/>
          </a:bodyPr>
          <a:lstStyle/>
          <a:p>
            <a:pPr algn="ctr"/>
            <a:r>
              <a:rPr lang="en-US" sz="2500" b="1" cap="none" spc="0" dirty="0">
                <a:ln w="10160">
                  <a:solidFill>
                    <a:schemeClr val="tx2"/>
                  </a:solidFill>
                  <a:prstDash val="solid"/>
                </a:ln>
                <a:solidFill>
                  <a:srgbClr val="FFFF00"/>
                </a:solidFill>
                <a:effectLst>
                  <a:outerShdw blurRad="38100" dist="22860" dir="5400000" algn="tl" rotWithShape="0">
                    <a:srgbClr val="000000">
                      <a:alpha val="30000"/>
                    </a:srgbClr>
                  </a:outerShdw>
                </a:effectLst>
              </a:rPr>
              <a:t>YELLOW</a:t>
            </a:r>
          </a:p>
        </p:txBody>
      </p:sp>
      <p:pic>
        <p:nvPicPr>
          <p:cNvPr id="3" name="Picture 2">
            <a:extLst>
              <a:ext uri="{FF2B5EF4-FFF2-40B4-BE49-F238E27FC236}">
                <a16:creationId xmlns:a16="http://schemas.microsoft.com/office/drawing/2014/main" id="{C1329BD7-340C-482F-BCAA-58F3E026D31F}"/>
              </a:ext>
            </a:extLst>
          </p:cNvPr>
          <p:cNvPicPr>
            <a:picLocks noChangeAspect="1"/>
          </p:cNvPicPr>
          <p:nvPr/>
        </p:nvPicPr>
        <p:blipFill>
          <a:blip r:embed="rId3"/>
          <a:stretch>
            <a:fillRect/>
          </a:stretch>
        </p:blipFill>
        <p:spPr>
          <a:xfrm>
            <a:off x="6414929" y="2830081"/>
            <a:ext cx="4084674" cy="2901948"/>
          </a:xfrm>
          <a:prstGeom prst="rect">
            <a:avLst/>
          </a:prstGeom>
        </p:spPr>
      </p:pic>
    </p:spTree>
    <p:extLst>
      <p:ext uri="{BB962C8B-B14F-4D97-AF65-F5344CB8AC3E}">
        <p14:creationId xmlns:p14="http://schemas.microsoft.com/office/powerpoint/2010/main" val="330636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CEF849B-B0E3-476E-954A-DC2928238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132"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361682" y="1394138"/>
            <a:ext cx="2214093" cy="4069723"/>
          </a:xfrm>
        </p:spPr>
        <p:txBody>
          <a:bodyPr vert="horz"/>
          <a:lstStyle/>
          <a:p>
            <a:pPr algn="ctr"/>
            <a:r>
              <a:rPr lang="en-US" dirty="0"/>
              <a:t>Common Triage Tag</a:t>
            </a:r>
          </a:p>
        </p:txBody>
      </p:sp>
    </p:spTree>
    <p:extLst>
      <p:ext uri="{BB962C8B-B14F-4D97-AF65-F5344CB8AC3E}">
        <p14:creationId xmlns:p14="http://schemas.microsoft.com/office/powerpoint/2010/main" val="184649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0F9D-3435-42A5-86CC-B1DA01E4EFC3}"/>
              </a:ext>
            </a:extLst>
          </p:cNvPr>
          <p:cNvSpPr>
            <a:spLocks noGrp="1"/>
          </p:cNvSpPr>
          <p:nvPr>
            <p:ph type="title"/>
          </p:nvPr>
        </p:nvSpPr>
        <p:spPr/>
        <p:txBody>
          <a:bodyPr/>
          <a:lstStyle/>
          <a:p>
            <a:r>
              <a:rPr lang="en-US" dirty="0"/>
              <a:t>Triage: To do the most good for the most patients</a:t>
            </a:r>
          </a:p>
        </p:txBody>
      </p:sp>
      <p:sp>
        <p:nvSpPr>
          <p:cNvPr id="3" name="Content Placeholder 2">
            <a:extLst>
              <a:ext uri="{FF2B5EF4-FFF2-40B4-BE49-F238E27FC236}">
                <a16:creationId xmlns:a16="http://schemas.microsoft.com/office/drawing/2014/main" id="{37B06EA2-0ECB-4895-B060-866D85EE3674}"/>
              </a:ext>
            </a:extLst>
          </p:cNvPr>
          <p:cNvSpPr>
            <a:spLocks noGrp="1"/>
          </p:cNvSpPr>
          <p:nvPr>
            <p:ph idx="1"/>
          </p:nvPr>
        </p:nvSpPr>
        <p:spPr>
          <a:xfrm>
            <a:off x="838200" y="1596980"/>
            <a:ext cx="10515600" cy="5261020"/>
          </a:xfrm>
        </p:spPr>
        <p:txBody>
          <a:bodyPr>
            <a:noAutofit/>
          </a:bodyPr>
          <a:lstStyle/>
          <a:p>
            <a:r>
              <a:rPr lang="en-US" sz="2800" dirty="0"/>
              <a:t>How do children differ from adults during a MCI?</a:t>
            </a:r>
          </a:p>
          <a:p>
            <a:pPr lvl="1"/>
            <a:r>
              <a:rPr lang="en-US" sz="2400" dirty="0"/>
              <a:t>Behavior</a:t>
            </a:r>
          </a:p>
          <a:p>
            <a:pPr lvl="2"/>
            <a:r>
              <a:rPr lang="en-US" sz="2200" dirty="0"/>
              <a:t>May not follow instructions</a:t>
            </a:r>
          </a:p>
          <a:p>
            <a:pPr lvl="2"/>
            <a:r>
              <a:rPr lang="en-US" sz="2200" dirty="0"/>
              <a:t>May hide from rescuers</a:t>
            </a:r>
          </a:p>
          <a:p>
            <a:pPr lvl="2"/>
            <a:r>
              <a:rPr lang="en-US" sz="2200" dirty="0"/>
              <a:t>May wander away</a:t>
            </a:r>
          </a:p>
          <a:p>
            <a:pPr lvl="1"/>
            <a:r>
              <a:rPr lang="en-US" sz="2400" dirty="0"/>
              <a:t>Vital Signs</a:t>
            </a:r>
          </a:p>
          <a:p>
            <a:pPr lvl="1"/>
            <a:r>
              <a:rPr lang="en-US" sz="2400" dirty="0"/>
              <a:t>Airway/Breathing</a:t>
            </a:r>
          </a:p>
          <a:p>
            <a:pPr lvl="2"/>
            <a:r>
              <a:rPr lang="en-US" sz="2200" dirty="0"/>
              <a:t>If they are apneic, it is likely because of respiratory not cardiac problems</a:t>
            </a:r>
          </a:p>
          <a:p>
            <a:pPr lvl="2"/>
            <a:r>
              <a:rPr lang="en-US" sz="2200" dirty="0"/>
              <a:t>Can improve if the airway is opened and patient is given rescue breaths</a:t>
            </a:r>
          </a:p>
        </p:txBody>
      </p:sp>
    </p:spTree>
    <p:extLst>
      <p:ext uri="{BB962C8B-B14F-4D97-AF65-F5344CB8AC3E}">
        <p14:creationId xmlns:p14="http://schemas.microsoft.com/office/powerpoint/2010/main" val="425168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A63C-A182-44F2-B458-D4AAB5AE99AB}"/>
              </a:ext>
            </a:extLst>
          </p:cNvPr>
          <p:cNvSpPr>
            <a:spLocks noGrp="1"/>
          </p:cNvSpPr>
          <p:nvPr>
            <p:ph type="title"/>
          </p:nvPr>
        </p:nvSpPr>
        <p:spPr/>
        <p:txBody>
          <a:bodyPr/>
          <a:lstStyle/>
          <a:p>
            <a:r>
              <a:rPr lang="en-US" b="1" dirty="0"/>
              <a:t>START</a:t>
            </a:r>
            <a:r>
              <a:rPr lang="en-US" dirty="0"/>
              <a:t> Triage</a:t>
            </a:r>
          </a:p>
        </p:txBody>
      </p:sp>
      <p:sp>
        <p:nvSpPr>
          <p:cNvPr id="3" name="Content Placeholder 2">
            <a:extLst>
              <a:ext uri="{FF2B5EF4-FFF2-40B4-BE49-F238E27FC236}">
                <a16:creationId xmlns:a16="http://schemas.microsoft.com/office/drawing/2014/main" id="{72EE39E6-4419-47F7-B3C9-1A29CB83DC5A}"/>
              </a:ext>
            </a:extLst>
          </p:cNvPr>
          <p:cNvSpPr>
            <a:spLocks noGrp="1"/>
          </p:cNvSpPr>
          <p:nvPr>
            <p:ph idx="1"/>
          </p:nvPr>
        </p:nvSpPr>
        <p:spPr/>
        <p:txBody>
          <a:bodyPr>
            <a:normAutofit/>
          </a:bodyPr>
          <a:lstStyle/>
          <a:p>
            <a:pPr>
              <a:lnSpc>
                <a:spcPct val="75000"/>
              </a:lnSpc>
              <a:spcBef>
                <a:spcPct val="60000"/>
              </a:spcBef>
              <a:defRPr/>
            </a:pPr>
            <a:r>
              <a:rPr lang="en-US" altLang="en-US" sz="2400" b="1" u="sng" dirty="0"/>
              <a:t>S</a:t>
            </a:r>
            <a:r>
              <a:rPr lang="en-US" altLang="en-US" sz="2400" dirty="0"/>
              <a:t>imple </a:t>
            </a:r>
            <a:r>
              <a:rPr lang="en-US" altLang="en-US" sz="2400" b="1" u="sng" dirty="0"/>
              <a:t>T</a:t>
            </a:r>
            <a:r>
              <a:rPr lang="en-US" altLang="en-US" sz="2400" dirty="0"/>
              <a:t>riage </a:t>
            </a:r>
            <a:r>
              <a:rPr lang="en-US" altLang="en-US" sz="2400" b="1" u="sng" dirty="0"/>
              <a:t>A</a:t>
            </a:r>
            <a:r>
              <a:rPr lang="en-US" altLang="en-US" sz="2400" dirty="0"/>
              <a:t>nd </a:t>
            </a:r>
            <a:r>
              <a:rPr lang="en-US" altLang="en-US" sz="2400" b="1" u="sng" dirty="0"/>
              <a:t>R</a:t>
            </a:r>
            <a:r>
              <a:rPr lang="en-US" altLang="en-US" sz="2400" dirty="0"/>
              <a:t>apid </a:t>
            </a:r>
            <a:r>
              <a:rPr lang="en-US" altLang="en-US" sz="2400" b="1" u="sng" dirty="0"/>
              <a:t>T</a:t>
            </a:r>
            <a:r>
              <a:rPr lang="en-US" altLang="en-US" sz="2400" dirty="0"/>
              <a:t>reatment</a:t>
            </a:r>
          </a:p>
          <a:p>
            <a:pPr>
              <a:lnSpc>
                <a:spcPct val="75000"/>
              </a:lnSpc>
              <a:spcBef>
                <a:spcPct val="60000"/>
              </a:spcBef>
              <a:defRPr/>
            </a:pPr>
            <a:r>
              <a:rPr lang="en-US" altLang="en-US" sz="2400" dirty="0"/>
              <a:t>Primary triage strategy used in adult MCI’s in the US and around the world</a:t>
            </a:r>
          </a:p>
          <a:p>
            <a:pPr>
              <a:lnSpc>
                <a:spcPct val="75000"/>
              </a:lnSpc>
              <a:spcBef>
                <a:spcPct val="60000"/>
              </a:spcBef>
              <a:defRPr/>
            </a:pPr>
            <a:r>
              <a:rPr lang="en-US" altLang="en-US" sz="2400" dirty="0"/>
              <a:t>Utilizes the standard four triage categories</a:t>
            </a:r>
          </a:p>
          <a:p>
            <a:pPr>
              <a:lnSpc>
                <a:spcPct val="75000"/>
              </a:lnSpc>
              <a:spcBef>
                <a:spcPct val="60000"/>
              </a:spcBef>
              <a:defRPr/>
            </a:pPr>
            <a:r>
              <a:rPr lang="en-US" sz="2400" dirty="0"/>
              <a:t>Spend only 30 seconds triaging each victim</a:t>
            </a:r>
          </a:p>
          <a:p>
            <a:pPr>
              <a:lnSpc>
                <a:spcPct val="75000"/>
              </a:lnSpc>
              <a:spcBef>
                <a:spcPct val="60000"/>
              </a:spcBef>
              <a:defRPr/>
            </a:pPr>
            <a:r>
              <a:rPr lang="en-US" altLang="en-US" sz="2400" dirty="0"/>
              <a:t>Used for primary triage</a:t>
            </a:r>
          </a:p>
          <a:p>
            <a:pPr>
              <a:lnSpc>
                <a:spcPct val="75000"/>
              </a:lnSpc>
              <a:spcBef>
                <a:spcPct val="60000"/>
              </a:spcBef>
              <a:defRPr/>
            </a:pPr>
            <a:r>
              <a:rPr lang="en-US" altLang="en-US" i="1" dirty="0"/>
              <a:t>www.start-triage.com</a:t>
            </a:r>
            <a:r>
              <a:rPr lang="en-US" altLang="en-US" dirty="0"/>
              <a:t> – materials available for purchase</a:t>
            </a:r>
          </a:p>
          <a:p>
            <a:endParaRPr lang="en-US" dirty="0"/>
          </a:p>
        </p:txBody>
      </p:sp>
    </p:spTree>
    <p:extLst>
      <p:ext uri="{BB962C8B-B14F-4D97-AF65-F5344CB8AC3E}">
        <p14:creationId xmlns:p14="http://schemas.microsoft.com/office/powerpoint/2010/main" val="43803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00701" y="0"/>
            <a:ext cx="6591300" cy="6858001"/>
          </a:xfrm>
        </p:spPr>
        <p:txBody>
          <a:bodyPr/>
          <a:lstStyle/>
          <a:p>
            <a:r>
              <a:rPr lang="en-US" dirty="0"/>
              <a:t>START Algorithm</a:t>
            </a:r>
          </a:p>
        </p:txBody>
      </p:sp>
      <p:pic>
        <p:nvPicPr>
          <p:cNvPr id="102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7" y="-359393"/>
            <a:ext cx="5773002" cy="738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384465"/>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01D64B2432442BB42C134183FF8E4" ma:contentTypeVersion="3" ma:contentTypeDescription="Create a new document." ma:contentTypeScope="" ma:versionID="78869e3402b51a60e4e37635038f4076">
  <xsd:schema xmlns:xsd="http://www.w3.org/2001/XMLSchema" xmlns:xs="http://www.w3.org/2001/XMLSchema" xmlns:p="http://schemas.microsoft.com/office/2006/metadata/properties" xmlns:ns2="3f0d7846-e5da-490b-9ede-be8c0b3b600e" targetNamespace="http://schemas.microsoft.com/office/2006/metadata/properties" ma:root="true" ma:fieldsID="a2e1bbf846a194404023d0236668bc82" ns2:_="">
    <xsd:import namespace="3f0d7846-e5da-490b-9ede-be8c0b3b600e"/>
    <xsd:element name="properties">
      <xsd:complexType>
        <xsd:sequence>
          <xsd:element name="documentManagement">
            <xsd:complexType>
              <xsd:all>
                <xsd:element ref="ns2:Category"/>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d7846-e5da-490b-9ede-be8c0b3b600e" elementFormDefault="qualified">
    <xsd:import namespace="http://schemas.microsoft.com/office/2006/documentManagement/types"/>
    <xsd:import namespace="http://schemas.microsoft.com/office/infopath/2007/PartnerControls"/>
    <xsd:element name="Category" ma:index="8" ma:displayName="Category" ma:list="{9bec51f6-02d5-4ac3-a786-db27c445bb3f}" ma:internalName="Category" ma:showField="Category">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3f0d7846-e5da-490b-9ede-be8c0b3b600e">2</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41AFFB-269D-4108-9D5D-3FCB9B034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d7846-e5da-490b-9ede-be8c0b3b6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A1386-9537-4EA6-B9A3-FB7D154FAC23}">
  <ds:schemaRefs>
    <ds:schemaRef ds:uri="http://purl.org/dc/dcmitype/"/>
    <ds:schemaRef ds:uri="http://schemas.microsoft.com/office/infopath/2007/PartnerControls"/>
    <ds:schemaRef ds:uri="3f0d7846-e5da-490b-9ede-be8c0b3b600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3220</TotalTime>
  <Words>1747</Words>
  <Application>Microsoft Office PowerPoint</Application>
  <PresentationFormat>Widescreen</PresentationFormat>
  <Paragraphs>195</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NeueHaasGroteskText Std</vt:lpstr>
      <vt:lpstr>Wingdings</vt:lpstr>
      <vt:lpstr>MN.IT</vt:lpstr>
      <vt:lpstr>Pediatric Surge Triage and Decontamination of Children During an MCI</vt:lpstr>
      <vt:lpstr>Objectives</vt:lpstr>
      <vt:lpstr>Triage</vt:lpstr>
      <vt:lpstr>Won’t triage be done by EMS at the scene?</vt:lpstr>
      <vt:lpstr>Triage: To do the most good for the most patients</vt:lpstr>
      <vt:lpstr>Common Triage Tag</vt:lpstr>
      <vt:lpstr>Triage: To do the most good for the most patients</vt:lpstr>
      <vt:lpstr>START Triage</vt:lpstr>
      <vt:lpstr>START Algorithm</vt:lpstr>
      <vt:lpstr>START Triage for Kids</vt:lpstr>
      <vt:lpstr>JumpSTART</vt:lpstr>
      <vt:lpstr>JumpSTART</vt:lpstr>
      <vt:lpstr>JumpSTART Algorithm</vt:lpstr>
      <vt:lpstr>JumpSTART: Ambulatory?</vt:lpstr>
      <vt:lpstr>JumpSTART: Breathing?</vt:lpstr>
      <vt:lpstr>JumpSTART: Breathing?</vt:lpstr>
      <vt:lpstr>JumpSTART: Respiratory Rate</vt:lpstr>
      <vt:lpstr>JumpSTART: Perfusion</vt:lpstr>
      <vt:lpstr>JumpSTART: Mental Status</vt:lpstr>
      <vt:lpstr>Combined START/JumpSTART Algorithm</vt:lpstr>
      <vt:lpstr>Decontamination</vt:lpstr>
      <vt:lpstr>Decontamination Overview</vt:lpstr>
      <vt:lpstr>Protect Yourself</vt:lpstr>
      <vt:lpstr>Protect the Patient</vt:lpstr>
      <vt:lpstr>Protect the Patient</vt:lpstr>
      <vt:lpstr>Protect the Patient</vt:lpstr>
      <vt:lpstr>Protect the Patient</vt:lpstr>
      <vt:lpstr>Conclusion</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Surge Triage and Decontamination of Children During an MCI</dc:title>
  <dc:subject>PowerPoint Template</dc:subject>
  <dc:creator>Bambrick, Alexandra (MDH)</dc:creator>
  <cp:keywords>PowerPoint, Template</cp:keywords>
  <dc:description>Version 1.1, Released 8-2016</dc:description>
  <cp:lastModifiedBy>McAdams, Toby (MDH)</cp:lastModifiedBy>
  <cp:revision>38</cp:revision>
  <dcterms:created xsi:type="dcterms:W3CDTF">2018-04-02T21:39:24Z</dcterms:created>
  <dcterms:modified xsi:type="dcterms:W3CDTF">2018-08-21T18:41:24Z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0x01010095801D64B2432442BB42C134183FF8E4</vt:lpwstr>
  </property>
  <property fmtid="{D5CDD505-2E9C-101B-9397-08002B2CF9AE}" pid="3" name="_dlc_DocIdItemGuid">
    <vt:lpwstr>51612d0f-3fe8-4978-a8d9-f384c5e0293e</vt:lpwstr>
  </property>
</Properties>
</file>